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ontserrat" pitchFamily="2" charset="77"/>
      <p:regular r:id="rId17"/>
      <p:bold r:id="rId18"/>
      <p:italic r:id="rId19"/>
      <p:boldItalic r:id="rId20"/>
    </p:embeddedFont>
    <p:embeddedFont>
      <p:font typeface="Montserrat SemiBold" pitchFamily="2" charset="77"/>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6"/>
  </p:normalViewPr>
  <p:slideViewPr>
    <p:cSldViewPr snapToGrid="0">
      <p:cViewPr>
        <p:scale>
          <a:sx n="81" d="100"/>
          <a:sy n="81" d="100"/>
        </p:scale>
        <p:origin x="552"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onestgame.com/2022/01/12/what-are-ncaa-core-cour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daebd695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26daebd695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7adb737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67adb737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Honest Game checklist will be included in an email following the webinar - along with a recording of the webinar.</a:t>
            </a:r>
            <a:endParaRPr/>
          </a:p>
        </p:txBody>
      </p:sp>
      <p:sp>
        <p:nvSpPr>
          <p:cNvPr id="229" name="Google Shape;229;g267adb737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ca98dfe960_4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SzPts val="1400"/>
              <a:buNone/>
            </a:pPr>
            <a:r>
              <a:rPr lang="en-US">
                <a:solidFill>
                  <a:srgbClr val="242424"/>
                </a:solidFill>
                <a:latin typeface="Montserrat"/>
                <a:ea typeface="Montserrat"/>
                <a:cs typeface="Montserrat"/>
                <a:sym typeface="Montserrat"/>
              </a:rPr>
              <a:t>Founded by former high school counselors, coaches, athletic directors and college compliance administrators, we understand the challenges and have the solutions.</a:t>
            </a:r>
            <a:endParaRPr>
              <a:solidFill>
                <a:srgbClr val="242424"/>
              </a:solidFill>
              <a:latin typeface="Montserrat"/>
              <a:ea typeface="Montserrat"/>
              <a:cs typeface="Montserrat"/>
              <a:sym typeface="Montserrat"/>
            </a:endParaRPr>
          </a:p>
          <a:p>
            <a:pPr marL="0" lvl="0" indent="0" algn="l" rtl="0">
              <a:lnSpc>
                <a:spcPct val="115000"/>
              </a:lnSpc>
              <a:spcBef>
                <a:spcPts val="1500"/>
              </a:spcBef>
              <a:spcAft>
                <a:spcPts val="0"/>
              </a:spcAft>
              <a:buSzPts val="1400"/>
              <a:buNone/>
            </a:pPr>
            <a:r>
              <a:rPr lang="en-US">
                <a:solidFill>
                  <a:srgbClr val="242424"/>
                </a:solidFill>
                <a:highlight>
                  <a:srgbClr val="FFFFFF"/>
                </a:highlight>
                <a:latin typeface="Montserrat"/>
                <a:ea typeface="Montserrat"/>
                <a:cs typeface="Montserrat"/>
                <a:sym typeface="Montserrat"/>
              </a:rPr>
              <a:t>Helping high school student-athletes navigate a path to access college sports shouldn’t be a guessing game. Our technology enables you to easily manage ongoing tasks and automate complex busy work.</a:t>
            </a:r>
            <a:endParaRPr>
              <a:solidFill>
                <a:srgbClr val="242424"/>
              </a:solidFill>
              <a:highlight>
                <a:srgbClr val="FFFFFF"/>
              </a:highlight>
              <a:latin typeface="Montserrat"/>
              <a:ea typeface="Montserrat"/>
              <a:cs typeface="Montserrat"/>
              <a:sym typeface="Montserrat"/>
            </a:endParaRPr>
          </a:p>
          <a:p>
            <a:pPr marL="0" lvl="0" indent="0" algn="l" rtl="0">
              <a:lnSpc>
                <a:spcPct val="115000"/>
              </a:lnSpc>
              <a:spcBef>
                <a:spcPts val="1500"/>
              </a:spcBef>
              <a:spcAft>
                <a:spcPts val="0"/>
              </a:spcAft>
              <a:buSzPts val="1400"/>
              <a:buNone/>
            </a:pPr>
            <a:r>
              <a:rPr lang="en-US">
                <a:solidFill>
                  <a:srgbClr val="242424"/>
                </a:solidFill>
                <a:highlight>
                  <a:srgbClr val="FFFFFF"/>
                </a:highlight>
                <a:latin typeface="Montserrat"/>
                <a:ea typeface="Montserrat"/>
                <a:cs typeface="Montserrat"/>
                <a:sym typeface="Montserrat"/>
              </a:rPr>
              <a:t>Why we do this work….</a:t>
            </a:r>
            <a:endParaRPr>
              <a:solidFill>
                <a:srgbClr val="242424"/>
              </a:solidFill>
              <a:highlight>
                <a:srgbClr val="FFFFFF"/>
              </a:highlight>
              <a:latin typeface="Montserrat"/>
              <a:ea typeface="Montserrat"/>
              <a:cs typeface="Montserrat"/>
              <a:sym typeface="Montserrat"/>
            </a:endParaRPr>
          </a:p>
          <a:p>
            <a:pPr marL="0" lvl="0" indent="0" algn="l" rtl="0">
              <a:lnSpc>
                <a:spcPct val="115000"/>
              </a:lnSpc>
              <a:spcBef>
                <a:spcPts val="1500"/>
              </a:spcBef>
              <a:spcAft>
                <a:spcPts val="0"/>
              </a:spcAft>
              <a:buSzPts val="1400"/>
              <a:buNone/>
            </a:pPr>
            <a:r>
              <a:rPr lang="en-US">
                <a:solidFill>
                  <a:srgbClr val="242424"/>
                </a:solidFill>
                <a:latin typeface="Montserrat"/>
                <a:ea typeface="Montserrat"/>
                <a:cs typeface="Montserrat"/>
                <a:sym typeface="Montserrat"/>
              </a:rPr>
              <a:t>Not everyone can compete at the college level. It’s obvious that you have to meet athletic ability to get recruited, but did you know you also have to meet academic requirements in order to get a scholarship, compete, practice. Plus, you have to meet each college’s admission requirements. Get your academics in order and you’re halfway there.</a:t>
            </a:r>
            <a:endParaRPr>
              <a:solidFill>
                <a:srgbClr val="242424"/>
              </a:solidFill>
              <a:highlight>
                <a:srgbClr val="FFFFFF"/>
              </a:highlight>
              <a:latin typeface="Montserrat"/>
              <a:ea typeface="Montserrat"/>
              <a:cs typeface="Montserrat"/>
              <a:sym typeface="Montserrat"/>
            </a:endParaRPr>
          </a:p>
        </p:txBody>
      </p:sp>
      <p:sp>
        <p:nvSpPr>
          <p:cNvPr id="100" name="Google Shape;100;g1ca98dfe960_4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a98dfe960_4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latin typeface="Montserrat"/>
                <a:ea typeface="Montserrat"/>
                <a:cs typeface="Montserrat"/>
                <a:sym typeface="Montserrat"/>
              </a:rPr>
              <a:t>Honest Game doubles down on this knowledge to motivate our student-athletes with short-term goals and a long-term missions.</a:t>
            </a:r>
            <a:endParaRPr>
              <a:solidFill>
                <a:srgbClr val="888888"/>
              </a:solidFill>
              <a:highlight>
                <a:srgbClr val="FFFFFF"/>
              </a:highlight>
              <a:latin typeface="Arial"/>
              <a:ea typeface="Arial"/>
              <a:cs typeface="Arial"/>
              <a:sym typeface="Arial"/>
            </a:endParaRPr>
          </a:p>
        </p:txBody>
      </p:sp>
      <p:sp>
        <p:nvSpPr>
          <p:cNvPr id="110" name="Google Shape;110;g1ca98dfe960_4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ca98dfe960_4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ca98dfe960_4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1150" b="1">
                <a:solidFill>
                  <a:srgbClr val="6A6A6A"/>
                </a:solidFill>
                <a:highlight>
                  <a:schemeClr val="lt1"/>
                </a:highlight>
                <a:latin typeface="Arial"/>
                <a:ea typeface="Arial"/>
                <a:cs typeface="Arial"/>
                <a:sym typeface="Arial"/>
              </a:rPr>
              <a:t>1,967 schools that provide post-secondary playing opportunities, with more than 673,800 student-athletes playing sports after high school</a:t>
            </a:r>
            <a:r>
              <a:rPr lang="en-US" sz="1150">
                <a:solidFill>
                  <a:srgbClr val="6A6A6A"/>
                </a:solidFill>
                <a:highlight>
                  <a:schemeClr val="lt1"/>
                </a:highlight>
                <a:latin typeface="Arial"/>
                <a:ea typeface="Arial"/>
                <a:cs typeface="Arial"/>
                <a:sym typeface="Arial"/>
              </a:rPr>
              <a:t>. The NCAA and the National Association of Intercollegiate Athletics (NAIA) are two separate governing bodies of collegiate athletics. The average full-time enrollment of an NAIA college is 1,400 students with 308 student-athletes. 82% of NAIA colleges are private, and 65% of those schools are faith-based institutions. </a:t>
            </a:r>
            <a:endParaRPr sz="1150">
              <a:solidFill>
                <a:srgbClr val="6A6A6A"/>
              </a:solidFill>
              <a:highlight>
                <a:srgbClr val="FFFFFF"/>
              </a:highlight>
              <a:latin typeface="Arial"/>
              <a:ea typeface="Arial"/>
              <a:cs typeface="Arial"/>
              <a:sym typeface="Arial"/>
            </a:endParaRPr>
          </a:p>
        </p:txBody>
      </p:sp>
      <p:sp>
        <p:nvSpPr>
          <p:cNvPr id="136" name="Google Shape;136;g1ca98dfe960_4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a98dfe960_4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ca98dfe960_4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50">
                <a:solidFill>
                  <a:srgbClr val="6A6A6A"/>
                </a:solidFill>
                <a:highlight>
                  <a:srgbClr val="FFFFFF"/>
                </a:highlight>
                <a:latin typeface="Arial"/>
                <a:ea typeface="Arial"/>
                <a:cs typeface="Arial"/>
                <a:sym typeface="Arial"/>
              </a:rPr>
              <a:t>To participate in sports at the NCAA Division I (DI) and Division II (DII) level, the NCAA Eligibility Center calculates your GPA based on the grades earned in the 16 </a:t>
            </a:r>
            <a:r>
              <a:rPr lang="en-US" sz="1350">
                <a:solidFill>
                  <a:srgbClr val="0000FF"/>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NCAA-approved core courses</a:t>
            </a:r>
            <a:r>
              <a:rPr lang="en-US" sz="1350">
                <a:solidFill>
                  <a:srgbClr val="6A6A6A"/>
                </a:solidFill>
                <a:highlight>
                  <a:srgbClr val="FFFFFF"/>
                </a:highlight>
                <a:latin typeface="Arial"/>
                <a:ea typeface="Arial"/>
                <a:cs typeface="Arial"/>
                <a:sym typeface="Arial"/>
              </a:rPr>
              <a:t> that are completed in high school (32 semesters). </a:t>
            </a:r>
            <a:endParaRPr sz="900"/>
          </a:p>
        </p:txBody>
      </p:sp>
      <p:sp>
        <p:nvSpPr>
          <p:cNvPr id="152" name="Google Shape;152;g1ca98dfe960_4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7c2afbede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7c2afbede_0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9256c27dc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get everyone on the same page! connecting all the adults in the student-athlete’s world</a:t>
            </a:r>
            <a:endParaRPr/>
          </a:p>
        </p:txBody>
      </p:sp>
      <p:sp>
        <p:nvSpPr>
          <p:cNvPr id="182" name="Google Shape;182;g149256c27dc_2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ca98dfe960_4_8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ca98dfe960_4_8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Honest Game checklist will be included in an email following the webinar - along with a recording of the webinar.</a:t>
            </a:r>
            <a:endParaRPr/>
          </a:p>
        </p:txBody>
      </p:sp>
      <p:sp>
        <p:nvSpPr>
          <p:cNvPr id="215" name="Google Shape;215;g1ca98dfe960_4_8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7adb737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67adb737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Honest Game checklist will be included in an email following the webinar - along with a recording of the webinar.</a:t>
            </a:r>
            <a:endParaRPr/>
          </a:p>
        </p:txBody>
      </p:sp>
      <p:sp>
        <p:nvSpPr>
          <p:cNvPr id="229" name="Google Shape;229;g267adb737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73389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a:spLocks noGrp="1"/>
          </p:cNvSpPr>
          <p:nvPr>
            <p:ph type="pic" idx="2"/>
          </p:nvPr>
        </p:nvSpPr>
        <p:spPr>
          <a:xfrm>
            <a:off x="5183188" y="987425"/>
            <a:ext cx="6172200" cy="4873625"/>
          </a:xfrm>
          <a:prstGeom prst="rect">
            <a:avLst/>
          </a:prstGeom>
          <a:noFill/>
          <a:ln>
            <a:noFill/>
          </a:ln>
        </p:spPr>
      </p:sp>
      <p:sp>
        <p:nvSpPr>
          <p:cNvPr id="75" name="Google Shape;75;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a:spLocks noGrp="1"/>
          </p:cNvSpPr>
          <p:nvPr>
            <p:ph type="pic" idx="2"/>
          </p:nvPr>
        </p:nvSpPr>
        <p:spPr>
          <a:xfrm>
            <a:off x="5183188" y="987425"/>
            <a:ext cx="6172200" cy="4873625"/>
          </a:xfrm>
          <a:prstGeom prst="rect">
            <a:avLst/>
          </a:prstGeom>
          <a:noFill/>
          <a:ln>
            <a:noFill/>
          </a:ln>
        </p:spPr>
      </p:sp>
      <p:sp>
        <p:nvSpPr>
          <p:cNvPr id="41" name="Google Shape;41;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494800" y="1001100"/>
            <a:ext cx="66279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p>
        </p:txBody>
      </p:sp>
      <p:pic>
        <p:nvPicPr>
          <p:cNvPr id="96" name="Google Shape;96;p14"/>
          <p:cNvPicPr preferRelativeResize="0"/>
          <p:nvPr/>
        </p:nvPicPr>
        <p:blipFill>
          <a:blip r:embed="rId3">
            <a:alphaModFix/>
          </a:blip>
          <a:stretch>
            <a:fillRect/>
          </a:stretch>
        </p:blipFill>
        <p:spPr>
          <a:xfrm>
            <a:off x="0" y="0"/>
            <a:ext cx="12191990" cy="6858000"/>
          </a:xfrm>
          <a:prstGeom prst="rect">
            <a:avLst/>
          </a:prstGeom>
          <a:noFill/>
          <a:ln>
            <a:noFill/>
          </a:ln>
        </p:spPr>
      </p:pic>
      <p:pic>
        <p:nvPicPr>
          <p:cNvPr id="97" name="Google Shape;97;p14"/>
          <p:cNvPicPr preferRelativeResize="0"/>
          <p:nvPr/>
        </p:nvPicPr>
        <p:blipFill>
          <a:blip r:embed="rId4">
            <a:alphaModFix/>
          </a:blip>
          <a:stretch>
            <a:fillRect/>
          </a:stretch>
        </p:blipFill>
        <p:spPr>
          <a:xfrm>
            <a:off x="2054625" y="2378095"/>
            <a:ext cx="7792425" cy="118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2"/>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233" name="Google Shape;233;p22"/>
          <p:cNvSpPr txBox="1"/>
          <p:nvPr/>
        </p:nvSpPr>
        <p:spPr>
          <a:xfrm>
            <a:off x="9975925" y="3988163"/>
            <a:ext cx="1668600" cy="8002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300" b="1" dirty="0">
                <a:solidFill>
                  <a:schemeClr val="tx1"/>
                </a:solidFill>
                <a:latin typeface="Montserrat"/>
                <a:ea typeface="Montserrat"/>
                <a:cs typeface="Montserrat"/>
                <a:sym typeface="Montserrat"/>
              </a:rPr>
              <a:t>Take a photo to download the sample recruiting email</a:t>
            </a:r>
            <a:endParaRPr sz="1300" b="1" dirty="0">
              <a:solidFill>
                <a:schemeClr val="tx1"/>
              </a:solidFill>
              <a:latin typeface="Montserrat"/>
              <a:ea typeface="Montserrat"/>
              <a:cs typeface="Montserrat"/>
              <a:sym typeface="Montserrat"/>
            </a:endParaRPr>
          </a:p>
        </p:txBody>
      </p:sp>
      <p:sp>
        <p:nvSpPr>
          <p:cNvPr id="235" name="Google Shape;235;p22"/>
          <p:cNvSpPr txBox="1"/>
          <p:nvPr/>
        </p:nvSpPr>
        <p:spPr>
          <a:xfrm>
            <a:off x="376925" y="6331400"/>
            <a:ext cx="4349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t>
            </a:r>
            <a:endParaRPr sz="1100">
              <a:solidFill>
                <a:srgbClr val="888888"/>
              </a:solidFill>
              <a:latin typeface="Calibri"/>
              <a:ea typeface="Calibri"/>
              <a:cs typeface="Calibri"/>
              <a:sym typeface="Calibri"/>
            </a:endParaRPr>
          </a:p>
          <a:p>
            <a:pPr marL="0" lvl="0" indent="0" algn="l" rtl="0">
              <a:spcBef>
                <a:spcPts val="0"/>
              </a:spcBef>
              <a:spcAft>
                <a:spcPts val="0"/>
              </a:spcAft>
              <a:buNone/>
            </a:pPr>
            <a:r>
              <a:rPr lang="en-US" sz="1100">
                <a:solidFill>
                  <a:srgbClr val="888888"/>
                </a:solidFill>
                <a:latin typeface="Calibri"/>
                <a:ea typeface="Calibri"/>
                <a:cs typeface="Calibri"/>
                <a:sym typeface="Calibri"/>
              </a:rPr>
              <a:t>All Rights Reserved.</a:t>
            </a:r>
            <a:endParaRPr sz="1100">
              <a:solidFill>
                <a:srgbClr val="888888"/>
              </a:solidFill>
              <a:latin typeface="Calibri"/>
              <a:ea typeface="Calibri"/>
              <a:cs typeface="Calibri"/>
              <a:sym typeface="Calibri"/>
            </a:endParaRPr>
          </a:p>
        </p:txBody>
      </p:sp>
      <p:sp>
        <p:nvSpPr>
          <p:cNvPr id="236" name="Google Shape;236;p22"/>
          <p:cNvSpPr txBox="1"/>
          <p:nvPr/>
        </p:nvSpPr>
        <p:spPr>
          <a:xfrm>
            <a:off x="455850" y="335650"/>
            <a:ext cx="77838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en-US" sz="2200">
                <a:solidFill>
                  <a:srgbClr val="242424"/>
                </a:solidFill>
                <a:latin typeface="Montserrat SemiBold"/>
                <a:ea typeface="Montserrat SemiBold"/>
                <a:cs typeface="Montserrat SemiBold"/>
                <a:sym typeface="Montserrat SemiBold"/>
              </a:rPr>
              <a:t>STUDENT-ATHLETE PROFILE</a:t>
            </a:r>
            <a:endParaRPr sz="2200">
              <a:solidFill>
                <a:srgbClr val="242424"/>
              </a:solidFill>
              <a:latin typeface="Montserrat SemiBold"/>
              <a:ea typeface="Montserrat SemiBold"/>
              <a:cs typeface="Montserrat SemiBold"/>
              <a:sym typeface="Montserrat SemiBold"/>
            </a:endParaRPr>
          </a:p>
        </p:txBody>
      </p:sp>
      <p:cxnSp>
        <p:nvCxnSpPr>
          <p:cNvPr id="239" name="Google Shape;239;p22"/>
          <p:cNvCxnSpPr/>
          <p:nvPr/>
        </p:nvCxnSpPr>
        <p:spPr>
          <a:xfrm rot="10800000" flipH="1">
            <a:off x="455850" y="771475"/>
            <a:ext cx="4116300" cy="900"/>
          </a:xfrm>
          <a:prstGeom prst="straightConnector1">
            <a:avLst/>
          </a:prstGeom>
          <a:noFill/>
          <a:ln w="38100" cap="flat" cmpd="sng">
            <a:solidFill>
              <a:srgbClr val="C5DA38"/>
            </a:solidFill>
            <a:prstDash val="solid"/>
            <a:round/>
            <a:headEnd type="none" w="med" len="med"/>
            <a:tailEnd type="none" w="med" len="med"/>
          </a:ln>
        </p:spPr>
      </p:cxnSp>
      <p:sp>
        <p:nvSpPr>
          <p:cNvPr id="2" name="Rectangle 1">
            <a:extLst>
              <a:ext uri="{FF2B5EF4-FFF2-40B4-BE49-F238E27FC236}">
                <a16:creationId xmlns:a16="http://schemas.microsoft.com/office/drawing/2014/main" id="{739851E5-BB35-0D5C-4206-699BF1376420}"/>
              </a:ext>
            </a:extLst>
          </p:cNvPr>
          <p:cNvSpPr>
            <a:spLocks noChangeArrowheads="1"/>
          </p:cNvSpPr>
          <p:nvPr/>
        </p:nvSpPr>
        <p:spPr bwMode="auto">
          <a:xfrm>
            <a:off x="0" y="-55405763"/>
            <a:ext cx="1722320" cy="11166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11111"/>
                </a:solidFill>
                <a:effectLst/>
                <a:latin typeface="Montserrat" pitchFamily="2" charset="77"/>
              </a:rPr>
              <a:t>Take a photo to download the sample recruiting email</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716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864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4A6B3715-19C9-C393-11C2-CAEEDF0F5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46432" flipV="1">
            <a:off x="9813856" y="4549044"/>
            <a:ext cx="418730" cy="6180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B3CAAAB-3D7E-E462-19D1-BCC1424CEF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8055" y="4844025"/>
            <a:ext cx="1164339" cy="11643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B3F9674-79A0-A241-9D47-3549473426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 b="30"/>
          <a:stretch/>
        </p:blipFill>
        <p:spPr bwMode="auto">
          <a:xfrm>
            <a:off x="2459418" y="929564"/>
            <a:ext cx="7317855" cy="555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532050" y="1255175"/>
            <a:ext cx="6473700" cy="152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000" i="0" u="none" strike="noStrike" cap="none">
                <a:solidFill>
                  <a:schemeClr val="dk1"/>
                </a:solidFill>
                <a:latin typeface="Montserrat"/>
                <a:ea typeface="Montserrat"/>
                <a:cs typeface="Montserrat"/>
                <a:sym typeface="Montserrat"/>
              </a:rPr>
              <a:t>Honest Game software takes the guesswork out of the complex NCAA requirements for college sports, while getting school</a:t>
            </a:r>
            <a:r>
              <a:rPr lang="en-US" sz="2000" i="0" u="none" strike="noStrike" cap="none">
                <a:solidFill>
                  <a:srgbClr val="242424"/>
                </a:solidFill>
                <a:highlight>
                  <a:srgbClr val="FFFFFF"/>
                </a:highlight>
                <a:latin typeface="Montserrat"/>
                <a:ea typeface="Montserrat"/>
                <a:cs typeface="Montserrat"/>
                <a:sym typeface="Montserrat"/>
              </a:rPr>
              <a:t> departments, students and families on the same page.</a:t>
            </a:r>
            <a:endParaRPr sz="2000" b="0" i="0" u="none" strike="noStrike" cap="none">
              <a:solidFill>
                <a:srgbClr val="000000"/>
              </a:solidFill>
              <a:latin typeface="Calibri"/>
              <a:ea typeface="Calibri"/>
              <a:cs typeface="Calibri"/>
              <a:sym typeface="Calibri"/>
            </a:endParaRPr>
          </a:p>
        </p:txBody>
      </p:sp>
      <p:pic>
        <p:nvPicPr>
          <p:cNvPr id="103" name="Google Shape;103;p15"/>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104" name="Google Shape;104;p15"/>
          <p:cNvSpPr txBox="1"/>
          <p:nvPr/>
        </p:nvSpPr>
        <p:spPr>
          <a:xfrm>
            <a:off x="532050" y="335650"/>
            <a:ext cx="54831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2200">
                <a:solidFill>
                  <a:srgbClr val="060644"/>
                </a:solidFill>
                <a:latin typeface="Montserrat SemiBold"/>
                <a:ea typeface="Montserrat SemiBold"/>
                <a:cs typeface="Montserrat SemiBold"/>
                <a:sym typeface="Montserrat SemiBold"/>
              </a:rPr>
              <a:t>WE SIMPLIFY ACADEMIC ELIGIBILITY</a:t>
            </a:r>
            <a:endParaRPr sz="2200" i="0" u="none" strike="noStrike" cap="none">
              <a:solidFill>
                <a:srgbClr val="000000"/>
              </a:solidFill>
              <a:latin typeface="Montserrat SemiBold"/>
              <a:ea typeface="Montserrat SemiBold"/>
              <a:cs typeface="Montserrat SemiBold"/>
              <a:sym typeface="Montserrat SemiBold"/>
            </a:endParaRPr>
          </a:p>
        </p:txBody>
      </p:sp>
      <p:sp>
        <p:nvSpPr>
          <p:cNvPr id="105" name="Google Shape;105;p15"/>
          <p:cNvSpPr txBox="1"/>
          <p:nvPr/>
        </p:nvSpPr>
        <p:spPr>
          <a:xfrm>
            <a:off x="529325" y="64076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All Rights Reserved.</a:t>
            </a:r>
            <a:endParaRPr sz="1100">
              <a:solidFill>
                <a:srgbClr val="888888"/>
              </a:solidFill>
              <a:latin typeface="Calibri"/>
              <a:ea typeface="Calibri"/>
              <a:cs typeface="Calibri"/>
              <a:sym typeface="Calibri"/>
            </a:endParaRPr>
          </a:p>
        </p:txBody>
      </p:sp>
      <p:cxnSp>
        <p:nvCxnSpPr>
          <p:cNvPr id="106" name="Google Shape;106;p15"/>
          <p:cNvCxnSpPr/>
          <p:nvPr/>
        </p:nvCxnSpPr>
        <p:spPr>
          <a:xfrm rot="10800000" flipH="1">
            <a:off x="532050" y="771475"/>
            <a:ext cx="5335500" cy="900"/>
          </a:xfrm>
          <a:prstGeom prst="straightConnector1">
            <a:avLst/>
          </a:prstGeom>
          <a:noFill/>
          <a:ln w="38100" cap="flat" cmpd="sng">
            <a:solidFill>
              <a:srgbClr val="C5DA38"/>
            </a:solidFill>
            <a:prstDash val="solid"/>
            <a:round/>
            <a:headEnd type="none" w="med" len="med"/>
            <a:tailEnd type="none" w="med" len="med"/>
          </a:ln>
        </p:spPr>
      </p:cxnSp>
      <p:pic>
        <p:nvPicPr>
          <p:cNvPr id="107" name="Google Shape;107;p15"/>
          <p:cNvPicPr preferRelativeResize="0"/>
          <p:nvPr/>
        </p:nvPicPr>
        <p:blipFill>
          <a:blip r:embed="rId4">
            <a:alphaModFix/>
          </a:blip>
          <a:stretch>
            <a:fillRect/>
          </a:stretch>
        </p:blipFill>
        <p:spPr>
          <a:xfrm>
            <a:off x="5805075" y="2133600"/>
            <a:ext cx="6310725" cy="4543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638850" y="1025088"/>
            <a:ext cx="1091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dk1"/>
                </a:solidFill>
                <a:latin typeface="Montserrat SemiBold"/>
                <a:ea typeface="Montserrat SemiBold"/>
                <a:cs typeface="Montserrat SemiBold"/>
                <a:sym typeface="Montserrat SemiBold"/>
              </a:rPr>
              <a:t>Research shows that sports as an extracurricular activity is most consistently associated with high academic achievement in both men and women.*</a:t>
            </a:r>
            <a:endParaRPr sz="2000">
              <a:solidFill>
                <a:schemeClr val="dk1"/>
              </a:solidFill>
              <a:latin typeface="Montserrat SemiBold"/>
              <a:ea typeface="Montserrat SemiBold"/>
              <a:cs typeface="Montserrat SemiBold"/>
              <a:sym typeface="Montserrat SemiBold"/>
            </a:endParaRPr>
          </a:p>
        </p:txBody>
      </p:sp>
      <p:sp>
        <p:nvSpPr>
          <p:cNvPr id="113" name="Google Shape;113;p16"/>
          <p:cNvSpPr txBox="1"/>
          <p:nvPr/>
        </p:nvSpPr>
        <p:spPr>
          <a:xfrm>
            <a:off x="3113175" y="4928025"/>
            <a:ext cx="7767000" cy="969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1200"/>
              </a:spcAft>
              <a:buNone/>
            </a:pPr>
            <a:r>
              <a:rPr lang="en-US" sz="1700">
                <a:latin typeface="Montserrat"/>
                <a:ea typeface="Montserrat"/>
                <a:cs typeface="Montserrat"/>
                <a:sym typeface="Montserrat"/>
              </a:rPr>
              <a:t>94% of women who hold C-suite level positions are former athletes. What's more, 52% played sports at the collegiate level (compared to 39% of women at other managerial levels).</a:t>
            </a:r>
            <a:endParaRPr sz="1700">
              <a:latin typeface="Montserrat"/>
              <a:ea typeface="Montserrat"/>
              <a:cs typeface="Montserrat"/>
              <a:sym typeface="Montserrat"/>
            </a:endParaRPr>
          </a:p>
        </p:txBody>
      </p:sp>
      <p:sp>
        <p:nvSpPr>
          <p:cNvPr id="114" name="Google Shape;114;p16"/>
          <p:cNvSpPr txBox="1"/>
          <p:nvPr/>
        </p:nvSpPr>
        <p:spPr>
          <a:xfrm>
            <a:off x="9192000" y="6519300"/>
            <a:ext cx="3000000" cy="338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1200"/>
              </a:spcBef>
              <a:spcAft>
                <a:spcPts val="1200"/>
              </a:spcAft>
              <a:buNone/>
            </a:pPr>
            <a:r>
              <a:rPr lang="en-US" sz="1000">
                <a:solidFill>
                  <a:srgbClr val="6A6A6A"/>
                </a:solidFill>
                <a:latin typeface="Open Sans"/>
                <a:ea typeface="Open Sans"/>
                <a:cs typeface="Open Sans"/>
                <a:sym typeface="Open Sans"/>
              </a:rPr>
              <a:t>*Our Kids, Robert Putnam 2015</a:t>
            </a:r>
            <a:endParaRPr sz="1000">
              <a:solidFill>
                <a:srgbClr val="6A6A6A"/>
              </a:solidFill>
              <a:latin typeface="Open Sans"/>
              <a:ea typeface="Open Sans"/>
              <a:cs typeface="Open Sans"/>
              <a:sym typeface="Open Sans"/>
            </a:endParaRPr>
          </a:p>
        </p:txBody>
      </p:sp>
      <p:pic>
        <p:nvPicPr>
          <p:cNvPr id="115" name="Google Shape;115;p16"/>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116" name="Google Shape;116;p16"/>
          <p:cNvSpPr txBox="1"/>
          <p:nvPr/>
        </p:nvSpPr>
        <p:spPr>
          <a:xfrm>
            <a:off x="532050" y="335650"/>
            <a:ext cx="60135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2200">
                <a:solidFill>
                  <a:srgbClr val="060644"/>
                </a:solidFill>
                <a:latin typeface="Montserrat SemiBold"/>
                <a:ea typeface="Montserrat SemiBold"/>
                <a:cs typeface="Montserrat SemiBold"/>
                <a:sym typeface="Montserrat SemiBold"/>
              </a:rPr>
              <a:t>WHY ACADEMIC ELIGIBILITY MATTERS</a:t>
            </a:r>
            <a:endParaRPr sz="2200" i="0" u="none" strike="noStrike" cap="none">
              <a:solidFill>
                <a:srgbClr val="000000"/>
              </a:solidFill>
              <a:latin typeface="Montserrat SemiBold"/>
              <a:ea typeface="Montserrat SemiBold"/>
              <a:cs typeface="Montserrat SemiBold"/>
              <a:sym typeface="Montserrat SemiBold"/>
            </a:endParaRPr>
          </a:p>
        </p:txBody>
      </p:sp>
      <p:sp>
        <p:nvSpPr>
          <p:cNvPr id="117" name="Google Shape;117;p16"/>
          <p:cNvSpPr txBox="1"/>
          <p:nvPr/>
        </p:nvSpPr>
        <p:spPr>
          <a:xfrm>
            <a:off x="402225" y="2641650"/>
            <a:ext cx="6242700" cy="1231500"/>
          </a:xfrm>
          <a:prstGeom prst="rect">
            <a:avLst/>
          </a:prstGeom>
          <a:noFill/>
          <a:ln>
            <a:noFill/>
          </a:ln>
        </p:spPr>
        <p:txBody>
          <a:bodyPr spcFirstLastPara="1" wrap="square" lIns="91425" tIns="91425" rIns="91425" bIns="91425" anchor="t" anchorCtr="0">
            <a:spAutoFit/>
          </a:bodyPr>
          <a:lstStyle/>
          <a:p>
            <a:pPr marL="0" lvl="0" indent="0" algn="r" rtl="0">
              <a:lnSpc>
                <a:spcPct val="100000"/>
              </a:lnSpc>
              <a:spcBef>
                <a:spcPts val="1200"/>
              </a:spcBef>
              <a:spcAft>
                <a:spcPts val="1200"/>
              </a:spcAft>
              <a:buNone/>
            </a:pPr>
            <a:r>
              <a:rPr lang="en-US" sz="1700">
                <a:solidFill>
                  <a:schemeClr val="dk1"/>
                </a:solidFill>
                <a:latin typeface="Montserrat"/>
                <a:ea typeface="Montserrat"/>
                <a:cs typeface="Montserrat"/>
                <a:sym typeface="Montserrat"/>
              </a:rPr>
              <a:t>Kids consistently involved in extracurricular activities (ECA) are 70% more likely to go to college than students who are only episodically involved – and 400% more likely than kids who are not involved at all.*</a:t>
            </a:r>
            <a:endParaRPr sz="1700">
              <a:latin typeface="Montserrat"/>
              <a:ea typeface="Montserrat"/>
              <a:cs typeface="Montserrat"/>
              <a:sym typeface="Montserrat"/>
            </a:endParaRPr>
          </a:p>
        </p:txBody>
      </p:sp>
      <p:grpSp>
        <p:nvGrpSpPr>
          <p:cNvPr id="118" name="Google Shape;118;p16"/>
          <p:cNvGrpSpPr/>
          <p:nvPr/>
        </p:nvGrpSpPr>
        <p:grpSpPr>
          <a:xfrm>
            <a:off x="6984051" y="2048010"/>
            <a:ext cx="4799055" cy="2447893"/>
            <a:chOff x="1013013" y="2695802"/>
            <a:chExt cx="4559672" cy="2325789"/>
          </a:xfrm>
        </p:grpSpPr>
        <p:sp>
          <p:nvSpPr>
            <p:cNvPr id="119" name="Google Shape;119;p16"/>
            <p:cNvSpPr/>
            <p:nvPr/>
          </p:nvSpPr>
          <p:spPr>
            <a:xfrm>
              <a:off x="1013013" y="2695802"/>
              <a:ext cx="2186700" cy="2186700"/>
            </a:xfrm>
            <a:prstGeom prst="ellipse">
              <a:avLst/>
            </a:prstGeom>
            <a:solidFill>
              <a:srgbClr val="005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2188625" y="3596401"/>
              <a:ext cx="1285800" cy="1285800"/>
            </a:xfrm>
            <a:prstGeom prst="ellipse">
              <a:avLst/>
            </a:prstGeom>
            <a:solidFill>
              <a:srgbClr val="6CA4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082263" y="4367456"/>
              <a:ext cx="515100" cy="515100"/>
            </a:xfrm>
            <a:prstGeom prst="ellipse">
              <a:avLst/>
            </a:prstGeom>
            <a:solidFill>
              <a:srgbClr val="C5D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6"/>
            <p:cNvCxnSpPr/>
            <p:nvPr/>
          </p:nvCxnSpPr>
          <p:spPr>
            <a:xfrm>
              <a:off x="2188625" y="3369883"/>
              <a:ext cx="1245600" cy="0"/>
            </a:xfrm>
            <a:prstGeom prst="straightConnector1">
              <a:avLst/>
            </a:prstGeom>
            <a:noFill/>
            <a:ln w="9525" cap="flat" cmpd="sng">
              <a:solidFill>
                <a:schemeClr val="dk1"/>
              </a:solidFill>
              <a:prstDash val="solid"/>
              <a:round/>
              <a:headEnd type="none" w="med" len="med"/>
              <a:tailEnd type="none" w="med" len="med"/>
            </a:ln>
          </p:spPr>
        </p:cxnSp>
        <p:cxnSp>
          <p:nvCxnSpPr>
            <p:cNvPr id="123" name="Google Shape;123;p16"/>
            <p:cNvCxnSpPr/>
            <p:nvPr/>
          </p:nvCxnSpPr>
          <p:spPr>
            <a:xfrm>
              <a:off x="2858756" y="3997385"/>
              <a:ext cx="1031700" cy="0"/>
            </a:xfrm>
            <a:prstGeom prst="straightConnector1">
              <a:avLst/>
            </a:prstGeom>
            <a:noFill/>
            <a:ln w="9525" cap="flat" cmpd="sng">
              <a:solidFill>
                <a:schemeClr val="dk1"/>
              </a:solidFill>
              <a:prstDash val="solid"/>
              <a:round/>
              <a:headEnd type="none" w="med" len="med"/>
              <a:tailEnd type="none" w="med" len="med"/>
            </a:ln>
          </p:spPr>
        </p:cxnSp>
        <p:cxnSp>
          <p:nvCxnSpPr>
            <p:cNvPr id="124" name="Google Shape;124;p16"/>
            <p:cNvCxnSpPr/>
            <p:nvPr/>
          </p:nvCxnSpPr>
          <p:spPr>
            <a:xfrm rot="10800000" flipH="1">
              <a:off x="3355400" y="4614688"/>
              <a:ext cx="833100" cy="10200"/>
            </a:xfrm>
            <a:prstGeom prst="straightConnector1">
              <a:avLst/>
            </a:prstGeom>
            <a:noFill/>
            <a:ln w="9525" cap="flat" cmpd="sng">
              <a:solidFill>
                <a:schemeClr val="dk1"/>
              </a:solidFill>
              <a:prstDash val="solid"/>
              <a:round/>
              <a:headEnd type="none" w="med" len="med"/>
              <a:tailEnd type="none" w="med" len="med"/>
            </a:ln>
          </p:spPr>
        </p:cxnSp>
        <p:sp>
          <p:nvSpPr>
            <p:cNvPr id="125" name="Google Shape;125;p16"/>
            <p:cNvSpPr txBox="1"/>
            <p:nvPr/>
          </p:nvSpPr>
          <p:spPr>
            <a:xfrm>
              <a:off x="3474421" y="3104100"/>
              <a:ext cx="1528500" cy="49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college attendees with ECA </a:t>
              </a:r>
              <a:endParaRPr sz="1100">
                <a:latin typeface="Montserrat"/>
                <a:ea typeface="Montserrat"/>
                <a:cs typeface="Montserrat"/>
                <a:sym typeface="Montserrat"/>
              </a:endParaRPr>
            </a:p>
          </p:txBody>
        </p:sp>
        <p:sp>
          <p:nvSpPr>
            <p:cNvPr id="126" name="Google Shape;126;p16"/>
            <p:cNvSpPr txBox="1"/>
            <p:nvPr/>
          </p:nvSpPr>
          <p:spPr>
            <a:xfrm>
              <a:off x="3918485" y="3733743"/>
              <a:ext cx="1654200" cy="49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college attendees with episodic ECA</a:t>
              </a:r>
              <a:endParaRPr sz="1100">
                <a:latin typeface="Montserrat"/>
                <a:ea typeface="Montserrat"/>
                <a:cs typeface="Montserrat"/>
                <a:sym typeface="Montserrat"/>
              </a:endParaRPr>
            </a:p>
          </p:txBody>
        </p:sp>
        <p:sp>
          <p:nvSpPr>
            <p:cNvPr id="127" name="Google Shape;127;p16"/>
            <p:cNvSpPr txBox="1"/>
            <p:nvPr/>
          </p:nvSpPr>
          <p:spPr>
            <a:xfrm>
              <a:off x="4188506" y="4363391"/>
              <a:ext cx="1312200" cy="65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Montserrat"/>
                  <a:ea typeface="Montserrat"/>
                  <a:cs typeface="Montserrat"/>
                  <a:sym typeface="Montserrat"/>
                </a:rPr>
                <a:t>college attendees with no ECA</a:t>
              </a:r>
              <a:endParaRPr sz="1100">
                <a:latin typeface="Montserrat"/>
                <a:ea typeface="Montserrat"/>
                <a:cs typeface="Montserrat"/>
                <a:sym typeface="Montserrat"/>
              </a:endParaRPr>
            </a:p>
          </p:txBody>
        </p:sp>
      </p:grpSp>
      <p:grpSp>
        <p:nvGrpSpPr>
          <p:cNvPr id="128" name="Google Shape;128;p16"/>
          <p:cNvGrpSpPr/>
          <p:nvPr/>
        </p:nvGrpSpPr>
        <p:grpSpPr>
          <a:xfrm>
            <a:off x="638850" y="4217748"/>
            <a:ext cx="2296293" cy="2301546"/>
            <a:chOff x="7847750" y="2649437"/>
            <a:chExt cx="2378100" cy="2389975"/>
          </a:xfrm>
        </p:grpSpPr>
        <p:pic>
          <p:nvPicPr>
            <p:cNvPr id="129" name="Google Shape;129;p16" title="Points scored"/>
            <p:cNvPicPr preferRelativeResize="0"/>
            <p:nvPr/>
          </p:nvPicPr>
          <p:blipFill>
            <a:blip r:embed="rId4">
              <a:alphaModFix/>
            </a:blip>
            <a:stretch>
              <a:fillRect/>
            </a:stretch>
          </p:blipFill>
          <p:spPr>
            <a:xfrm>
              <a:off x="7847750" y="2649437"/>
              <a:ext cx="2378100" cy="2389975"/>
            </a:xfrm>
            <a:prstGeom prst="rect">
              <a:avLst/>
            </a:prstGeom>
            <a:noFill/>
            <a:ln>
              <a:noFill/>
            </a:ln>
          </p:spPr>
        </p:pic>
        <p:sp>
          <p:nvSpPr>
            <p:cNvPr id="130" name="Google Shape;130;p16"/>
            <p:cNvSpPr txBox="1"/>
            <p:nvPr/>
          </p:nvSpPr>
          <p:spPr>
            <a:xfrm>
              <a:off x="8457963" y="3484880"/>
              <a:ext cx="1157700" cy="67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latin typeface="Montserrat"/>
                  <a:ea typeface="Montserrat"/>
                  <a:cs typeface="Montserrat"/>
                  <a:sym typeface="Montserrat"/>
                </a:rPr>
                <a:t>94%</a:t>
              </a:r>
              <a:endParaRPr sz="3000">
                <a:latin typeface="Montserrat"/>
                <a:ea typeface="Montserrat"/>
                <a:cs typeface="Montserrat"/>
                <a:sym typeface="Montserrat"/>
              </a:endParaRPr>
            </a:p>
          </p:txBody>
        </p:sp>
      </p:grpSp>
      <p:sp>
        <p:nvSpPr>
          <p:cNvPr id="131" name="Google Shape;131;p16"/>
          <p:cNvSpPr txBox="1"/>
          <p:nvPr/>
        </p:nvSpPr>
        <p:spPr>
          <a:xfrm>
            <a:off x="529325" y="64076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All Rights Reserved.</a:t>
            </a:r>
            <a:endParaRPr sz="1100">
              <a:solidFill>
                <a:srgbClr val="888888"/>
              </a:solidFill>
              <a:latin typeface="Calibri"/>
              <a:ea typeface="Calibri"/>
              <a:cs typeface="Calibri"/>
              <a:sym typeface="Calibri"/>
            </a:endParaRPr>
          </a:p>
        </p:txBody>
      </p:sp>
      <p:cxnSp>
        <p:nvCxnSpPr>
          <p:cNvPr id="132" name="Google Shape;132;p16"/>
          <p:cNvCxnSpPr/>
          <p:nvPr/>
        </p:nvCxnSpPr>
        <p:spPr>
          <a:xfrm rot="10800000" flipH="1">
            <a:off x="532050" y="771475"/>
            <a:ext cx="5554500" cy="900"/>
          </a:xfrm>
          <a:prstGeom prst="straightConnector1">
            <a:avLst/>
          </a:prstGeom>
          <a:noFill/>
          <a:ln w="38100" cap="flat" cmpd="sng">
            <a:solidFill>
              <a:srgbClr val="C5DA38"/>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7"/>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139" name="Google Shape;139;p17"/>
          <p:cNvSpPr txBox="1"/>
          <p:nvPr/>
        </p:nvSpPr>
        <p:spPr>
          <a:xfrm>
            <a:off x="532050" y="335650"/>
            <a:ext cx="67236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2200">
                <a:latin typeface="Montserrat SemiBold"/>
                <a:ea typeface="Montserrat SemiBold"/>
                <a:cs typeface="Montserrat SemiBold"/>
                <a:sym typeface="Montserrat SemiBold"/>
              </a:rPr>
              <a:t>COLLEGE ATHLETICS | OPPORTUNITIES</a:t>
            </a:r>
            <a:endParaRPr sz="2200" i="0" u="none" strike="noStrike" cap="none">
              <a:latin typeface="Montserrat SemiBold"/>
              <a:ea typeface="Montserrat SemiBold"/>
              <a:cs typeface="Montserrat SemiBold"/>
              <a:sym typeface="Montserrat SemiBold"/>
            </a:endParaRPr>
          </a:p>
        </p:txBody>
      </p:sp>
      <p:pic>
        <p:nvPicPr>
          <p:cNvPr id="140" name="Google Shape;140;p17"/>
          <p:cNvPicPr preferRelativeResize="0"/>
          <p:nvPr/>
        </p:nvPicPr>
        <p:blipFill>
          <a:blip r:embed="rId4">
            <a:alphaModFix/>
          </a:blip>
          <a:stretch>
            <a:fillRect/>
          </a:stretch>
        </p:blipFill>
        <p:spPr>
          <a:xfrm>
            <a:off x="3109262" y="1202300"/>
            <a:ext cx="1020051" cy="509050"/>
          </a:xfrm>
          <a:prstGeom prst="rect">
            <a:avLst/>
          </a:prstGeom>
          <a:noFill/>
          <a:ln>
            <a:noFill/>
          </a:ln>
        </p:spPr>
      </p:pic>
      <p:pic>
        <p:nvPicPr>
          <p:cNvPr id="141" name="Google Shape;141;p17"/>
          <p:cNvPicPr preferRelativeResize="0"/>
          <p:nvPr/>
        </p:nvPicPr>
        <p:blipFill>
          <a:blip r:embed="rId5">
            <a:alphaModFix/>
          </a:blip>
          <a:stretch>
            <a:fillRect/>
          </a:stretch>
        </p:blipFill>
        <p:spPr>
          <a:xfrm>
            <a:off x="8767189" y="955671"/>
            <a:ext cx="832900" cy="759378"/>
          </a:xfrm>
          <a:prstGeom prst="rect">
            <a:avLst/>
          </a:prstGeom>
          <a:noFill/>
          <a:ln>
            <a:noFill/>
          </a:ln>
        </p:spPr>
      </p:pic>
      <p:pic>
        <p:nvPicPr>
          <p:cNvPr id="142" name="Google Shape;142;p17"/>
          <p:cNvPicPr preferRelativeResize="0"/>
          <p:nvPr/>
        </p:nvPicPr>
        <p:blipFill rotWithShape="1">
          <a:blip r:embed="rId6">
            <a:alphaModFix/>
          </a:blip>
          <a:srcRect l="14129" t="29679" r="13375" b="23052"/>
          <a:stretch/>
        </p:blipFill>
        <p:spPr>
          <a:xfrm>
            <a:off x="9880487" y="1202301"/>
            <a:ext cx="1317793" cy="509050"/>
          </a:xfrm>
          <a:prstGeom prst="rect">
            <a:avLst/>
          </a:prstGeom>
          <a:noFill/>
          <a:ln>
            <a:noFill/>
          </a:ln>
        </p:spPr>
      </p:pic>
      <p:pic>
        <p:nvPicPr>
          <p:cNvPr id="143" name="Google Shape;143;p17"/>
          <p:cNvPicPr preferRelativeResize="0"/>
          <p:nvPr/>
        </p:nvPicPr>
        <p:blipFill rotWithShape="1">
          <a:blip r:embed="rId7">
            <a:alphaModFix/>
          </a:blip>
          <a:srcRect t="20716" b="15345"/>
          <a:stretch/>
        </p:blipFill>
        <p:spPr>
          <a:xfrm>
            <a:off x="985613" y="1662100"/>
            <a:ext cx="10220764" cy="4900925"/>
          </a:xfrm>
          <a:prstGeom prst="rect">
            <a:avLst/>
          </a:prstGeom>
          <a:noFill/>
          <a:ln>
            <a:noFill/>
          </a:ln>
        </p:spPr>
      </p:pic>
      <p:pic>
        <p:nvPicPr>
          <p:cNvPr id="144" name="Google Shape;144;p17"/>
          <p:cNvPicPr preferRelativeResize="0"/>
          <p:nvPr/>
        </p:nvPicPr>
        <p:blipFill>
          <a:blip r:embed="rId8">
            <a:alphaModFix/>
          </a:blip>
          <a:stretch>
            <a:fillRect/>
          </a:stretch>
        </p:blipFill>
        <p:spPr>
          <a:xfrm>
            <a:off x="4374225" y="1249525"/>
            <a:ext cx="1195657" cy="338700"/>
          </a:xfrm>
          <a:prstGeom prst="rect">
            <a:avLst/>
          </a:prstGeom>
          <a:noFill/>
          <a:ln>
            <a:noFill/>
          </a:ln>
        </p:spPr>
      </p:pic>
      <p:pic>
        <p:nvPicPr>
          <p:cNvPr id="145" name="Google Shape;145;p17"/>
          <p:cNvPicPr preferRelativeResize="0"/>
          <p:nvPr/>
        </p:nvPicPr>
        <p:blipFill>
          <a:blip r:embed="rId8">
            <a:alphaModFix/>
          </a:blip>
          <a:stretch>
            <a:fillRect/>
          </a:stretch>
        </p:blipFill>
        <p:spPr>
          <a:xfrm>
            <a:off x="5744125" y="1249525"/>
            <a:ext cx="1195657" cy="338700"/>
          </a:xfrm>
          <a:prstGeom prst="rect">
            <a:avLst/>
          </a:prstGeom>
          <a:noFill/>
          <a:ln>
            <a:noFill/>
          </a:ln>
        </p:spPr>
      </p:pic>
      <p:pic>
        <p:nvPicPr>
          <p:cNvPr id="146" name="Google Shape;146;p17"/>
          <p:cNvPicPr preferRelativeResize="0"/>
          <p:nvPr/>
        </p:nvPicPr>
        <p:blipFill>
          <a:blip r:embed="rId8">
            <a:alphaModFix/>
          </a:blip>
          <a:stretch>
            <a:fillRect/>
          </a:stretch>
        </p:blipFill>
        <p:spPr>
          <a:xfrm>
            <a:off x="7255663" y="1249525"/>
            <a:ext cx="1195657" cy="338700"/>
          </a:xfrm>
          <a:prstGeom prst="rect">
            <a:avLst/>
          </a:prstGeom>
          <a:noFill/>
          <a:ln>
            <a:noFill/>
          </a:ln>
        </p:spPr>
      </p:pic>
      <p:sp>
        <p:nvSpPr>
          <p:cNvPr id="147" name="Google Shape;147;p17"/>
          <p:cNvSpPr txBox="1"/>
          <p:nvPr/>
        </p:nvSpPr>
        <p:spPr>
          <a:xfrm>
            <a:off x="529325" y="64076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All Rights Reserved.</a:t>
            </a:r>
            <a:endParaRPr sz="1100">
              <a:solidFill>
                <a:srgbClr val="888888"/>
              </a:solidFill>
              <a:latin typeface="Calibri"/>
              <a:ea typeface="Calibri"/>
              <a:cs typeface="Calibri"/>
              <a:sym typeface="Calibri"/>
            </a:endParaRPr>
          </a:p>
        </p:txBody>
      </p:sp>
      <p:cxnSp>
        <p:nvCxnSpPr>
          <p:cNvPr id="148" name="Google Shape;148;p17"/>
          <p:cNvCxnSpPr/>
          <p:nvPr/>
        </p:nvCxnSpPr>
        <p:spPr>
          <a:xfrm>
            <a:off x="532050" y="772375"/>
            <a:ext cx="5659200" cy="8700"/>
          </a:xfrm>
          <a:prstGeom prst="straightConnector1">
            <a:avLst/>
          </a:prstGeom>
          <a:noFill/>
          <a:ln w="38100" cap="flat" cmpd="sng">
            <a:solidFill>
              <a:srgbClr val="C5DA38"/>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8"/>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155" name="Google Shape;155;p18"/>
          <p:cNvSpPr txBox="1"/>
          <p:nvPr/>
        </p:nvSpPr>
        <p:spPr>
          <a:xfrm>
            <a:off x="532050" y="1514550"/>
            <a:ext cx="109125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chemeClr val="dk1"/>
                </a:solidFill>
                <a:highlight>
                  <a:srgbClr val="FFFFFF"/>
                </a:highlight>
                <a:latin typeface="Montserrat"/>
                <a:ea typeface="Montserrat"/>
                <a:cs typeface="Montserrat"/>
                <a:sym typeface="Montserrat"/>
              </a:rPr>
              <a:t>The NCAA Eligibility Center calculates student-athletes GPA </a:t>
            </a:r>
            <a:r>
              <a:rPr lang="en-US" sz="2000">
                <a:solidFill>
                  <a:schemeClr val="dk1"/>
                </a:solidFill>
                <a:highlight>
                  <a:schemeClr val="lt1"/>
                </a:highlight>
                <a:latin typeface="Montserrat"/>
                <a:ea typeface="Montserrat"/>
                <a:cs typeface="Montserrat"/>
                <a:sym typeface="Montserrat"/>
              </a:rPr>
              <a:t>(DI/DII level) </a:t>
            </a:r>
            <a:r>
              <a:rPr lang="en-US" sz="2000">
                <a:solidFill>
                  <a:schemeClr val="dk1"/>
                </a:solidFill>
                <a:highlight>
                  <a:srgbClr val="FFFFFF"/>
                </a:highlight>
                <a:latin typeface="Montserrat"/>
                <a:ea typeface="Montserrat"/>
                <a:cs typeface="Montserrat"/>
                <a:sym typeface="Montserrat"/>
              </a:rPr>
              <a:t>based on the grades earned in the 16 NCAA-approved core courses that are completed in high school (32 semesters).</a:t>
            </a:r>
            <a:endParaRPr sz="2000">
              <a:solidFill>
                <a:schemeClr val="dk1"/>
              </a:solidFill>
              <a:highlight>
                <a:srgbClr val="FFFFFF"/>
              </a:highlight>
              <a:latin typeface="Montserrat"/>
              <a:ea typeface="Montserrat"/>
              <a:cs typeface="Montserrat"/>
              <a:sym typeface="Montserrat"/>
            </a:endParaRPr>
          </a:p>
        </p:txBody>
      </p:sp>
      <p:sp>
        <p:nvSpPr>
          <p:cNvPr id="156" name="Google Shape;156;p18"/>
          <p:cNvSpPr txBox="1"/>
          <p:nvPr/>
        </p:nvSpPr>
        <p:spPr>
          <a:xfrm>
            <a:off x="532050" y="1027222"/>
            <a:ext cx="10820400" cy="3693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2700"/>
              <a:buFont typeface="Arial"/>
              <a:buNone/>
            </a:pPr>
            <a:r>
              <a:rPr lang="en-US" sz="2400" b="1">
                <a:solidFill>
                  <a:schemeClr val="dk1"/>
                </a:solidFill>
                <a:latin typeface="Montserrat"/>
                <a:ea typeface="Montserrat"/>
                <a:cs typeface="Montserrat"/>
                <a:sym typeface="Montserrat"/>
              </a:rPr>
              <a:t>What is an NCAA Core GPA?</a:t>
            </a:r>
            <a:endParaRPr sz="2400" b="1" i="0" u="none" strike="noStrike" cap="none">
              <a:solidFill>
                <a:schemeClr val="dk1"/>
              </a:solidFill>
              <a:latin typeface="Montserrat"/>
              <a:ea typeface="Montserrat"/>
              <a:cs typeface="Montserrat"/>
              <a:sym typeface="Montserrat"/>
            </a:endParaRPr>
          </a:p>
        </p:txBody>
      </p:sp>
      <p:pic>
        <p:nvPicPr>
          <p:cNvPr id="157" name="Google Shape;157;p18"/>
          <p:cNvPicPr preferRelativeResize="0"/>
          <p:nvPr/>
        </p:nvPicPr>
        <p:blipFill>
          <a:blip r:embed="rId4">
            <a:alphaModFix/>
          </a:blip>
          <a:stretch>
            <a:fillRect/>
          </a:stretch>
        </p:blipFill>
        <p:spPr>
          <a:xfrm>
            <a:off x="6476153" y="2882150"/>
            <a:ext cx="4457700" cy="1238250"/>
          </a:xfrm>
          <a:prstGeom prst="rect">
            <a:avLst/>
          </a:prstGeom>
          <a:noFill/>
          <a:ln>
            <a:noFill/>
          </a:ln>
        </p:spPr>
      </p:pic>
      <p:pic>
        <p:nvPicPr>
          <p:cNvPr id="158" name="Google Shape;158;p18"/>
          <p:cNvPicPr preferRelativeResize="0"/>
          <p:nvPr/>
        </p:nvPicPr>
        <p:blipFill>
          <a:blip r:embed="rId5">
            <a:alphaModFix/>
          </a:blip>
          <a:stretch>
            <a:fillRect/>
          </a:stretch>
        </p:blipFill>
        <p:spPr>
          <a:xfrm>
            <a:off x="6934150" y="4120400"/>
            <a:ext cx="1009650" cy="676275"/>
          </a:xfrm>
          <a:prstGeom prst="rect">
            <a:avLst/>
          </a:prstGeom>
          <a:noFill/>
          <a:ln>
            <a:noFill/>
          </a:ln>
        </p:spPr>
      </p:pic>
      <p:pic>
        <p:nvPicPr>
          <p:cNvPr id="159" name="Google Shape;159;p18"/>
          <p:cNvPicPr preferRelativeResize="0"/>
          <p:nvPr/>
        </p:nvPicPr>
        <p:blipFill>
          <a:blip r:embed="rId6">
            <a:alphaModFix/>
          </a:blip>
          <a:stretch>
            <a:fillRect/>
          </a:stretch>
        </p:blipFill>
        <p:spPr>
          <a:xfrm>
            <a:off x="9500050" y="4153927"/>
            <a:ext cx="697175" cy="609225"/>
          </a:xfrm>
          <a:prstGeom prst="rect">
            <a:avLst/>
          </a:prstGeom>
          <a:noFill/>
          <a:ln>
            <a:noFill/>
          </a:ln>
        </p:spPr>
      </p:pic>
      <p:pic>
        <p:nvPicPr>
          <p:cNvPr id="160" name="Google Shape;160;p18"/>
          <p:cNvPicPr preferRelativeResize="0"/>
          <p:nvPr/>
        </p:nvPicPr>
        <p:blipFill>
          <a:blip r:embed="rId7">
            <a:alphaModFix/>
          </a:blip>
          <a:stretch>
            <a:fillRect/>
          </a:stretch>
        </p:blipFill>
        <p:spPr>
          <a:xfrm>
            <a:off x="1302075" y="2877775"/>
            <a:ext cx="4476750" cy="1238250"/>
          </a:xfrm>
          <a:prstGeom prst="rect">
            <a:avLst/>
          </a:prstGeom>
          <a:noFill/>
          <a:ln>
            <a:noFill/>
          </a:ln>
        </p:spPr>
      </p:pic>
      <p:pic>
        <p:nvPicPr>
          <p:cNvPr id="161" name="Google Shape;161;p18"/>
          <p:cNvPicPr preferRelativeResize="0"/>
          <p:nvPr/>
        </p:nvPicPr>
        <p:blipFill>
          <a:blip r:embed="rId5">
            <a:alphaModFix/>
          </a:blip>
          <a:stretch>
            <a:fillRect/>
          </a:stretch>
        </p:blipFill>
        <p:spPr>
          <a:xfrm>
            <a:off x="4084975" y="4120400"/>
            <a:ext cx="1009650" cy="676275"/>
          </a:xfrm>
          <a:prstGeom prst="rect">
            <a:avLst/>
          </a:prstGeom>
          <a:noFill/>
          <a:ln>
            <a:noFill/>
          </a:ln>
        </p:spPr>
      </p:pic>
      <p:pic>
        <p:nvPicPr>
          <p:cNvPr id="162" name="Google Shape;162;p18"/>
          <p:cNvPicPr preferRelativeResize="0"/>
          <p:nvPr/>
        </p:nvPicPr>
        <p:blipFill>
          <a:blip r:embed="rId6">
            <a:alphaModFix/>
          </a:blip>
          <a:stretch>
            <a:fillRect/>
          </a:stretch>
        </p:blipFill>
        <p:spPr>
          <a:xfrm>
            <a:off x="2006275" y="4153927"/>
            <a:ext cx="697175" cy="609225"/>
          </a:xfrm>
          <a:prstGeom prst="rect">
            <a:avLst/>
          </a:prstGeom>
          <a:noFill/>
          <a:ln>
            <a:noFill/>
          </a:ln>
        </p:spPr>
      </p:pic>
      <p:sp>
        <p:nvSpPr>
          <p:cNvPr id="163" name="Google Shape;163;p18"/>
          <p:cNvSpPr txBox="1"/>
          <p:nvPr/>
        </p:nvSpPr>
        <p:spPr>
          <a:xfrm>
            <a:off x="1302075" y="4796675"/>
            <a:ext cx="3951300" cy="104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700">
                <a:solidFill>
                  <a:schemeClr val="dk1"/>
                </a:solidFill>
                <a:highlight>
                  <a:schemeClr val="lt1"/>
                </a:highlight>
                <a:latin typeface="Montserrat"/>
                <a:ea typeface="Montserrat"/>
                <a:cs typeface="Montserrat"/>
                <a:sym typeface="Montserrat"/>
              </a:rPr>
              <a:t>A real-life student who had a low school GPA but an eligible NCAA Core GPA</a:t>
            </a:r>
            <a:endParaRPr sz="1700">
              <a:latin typeface="Calibri"/>
              <a:ea typeface="Calibri"/>
              <a:cs typeface="Calibri"/>
              <a:sym typeface="Calibri"/>
            </a:endParaRPr>
          </a:p>
        </p:txBody>
      </p:sp>
      <p:sp>
        <p:nvSpPr>
          <p:cNvPr id="164" name="Google Shape;164;p18"/>
          <p:cNvSpPr txBox="1"/>
          <p:nvPr/>
        </p:nvSpPr>
        <p:spPr>
          <a:xfrm>
            <a:off x="6729350" y="4862275"/>
            <a:ext cx="3951300" cy="104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700">
                <a:solidFill>
                  <a:schemeClr val="dk1"/>
                </a:solidFill>
                <a:highlight>
                  <a:schemeClr val="lt1"/>
                </a:highlight>
                <a:latin typeface="Montserrat"/>
                <a:ea typeface="Montserrat"/>
                <a:cs typeface="Montserrat"/>
                <a:sym typeface="Montserrat"/>
              </a:rPr>
              <a:t>A real-life student who had a high school GPA but an ineligible NCAA Core GPA</a:t>
            </a:r>
            <a:endParaRPr sz="1700">
              <a:latin typeface="Calibri"/>
              <a:ea typeface="Calibri"/>
              <a:cs typeface="Calibri"/>
              <a:sym typeface="Calibri"/>
            </a:endParaRPr>
          </a:p>
        </p:txBody>
      </p:sp>
      <p:sp>
        <p:nvSpPr>
          <p:cNvPr id="165" name="Google Shape;165;p18"/>
          <p:cNvSpPr txBox="1"/>
          <p:nvPr/>
        </p:nvSpPr>
        <p:spPr>
          <a:xfrm>
            <a:off x="532050" y="335650"/>
            <a:ext cx="67236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2200">
                <a:solidFill>
                  <a:srgbClr val="242424"/>
                </a:solidFill>
                <a:latin typeface="Montserrat SemiBold"/>
                <a:ea typeface="Montserrat SemiBold"/>
                <a:cs typeface="Montserrat SemiBold"/>
                <a:sym typeface="Montserrat SemiBold"/>
              </a:rPr>
              <a:t>NCAA ACADEMIC ELIGIBILITY | THE BASICS</a:t>
            </a:r>
            <a:endParaRPr sz="2200" i="0" u="none" strike="noStrike" cap="none">
              <a:solidFill>
                <a:srgbClr val="242424"/>
              </a:solidFill>
              <a:latin typeface="Montserrat SemiBold"/>
              <a:ea typeface="Montserrat SemiBold"/>
              <a:cs typeface="Montserrat SemiBold"/>
              <a:sym typeface="Montserrat SemiBold"/>
            </a:endParaRPr>
          </a:p>
        </p:txBody>
      </p:sp>
      <p:sp>
        <p:nvSpPr>
          <p:cNvPr id="166" name="Google Shape;166;p18"/>
          <p:cNvSpPr txBox="1"/>
          <p:nvPr/>
        </p:nvSpPr>
        <p:spPr>
          <a:xfrm>
            <a:off x="529325" y="64076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All Rights Reserved.</a:t>
            </a:r>
            <a:endParaRPr sz="1100">
              <a:solidFill>
                <a:srgbClr val="888888"/>
              </a:solidFill>
              <a:latin typeface="Calibri"/>
              <a:ea typeface="Calibri"/>
              <a:cs typeface="Calibri"/>
              <a:sym typeface="Calibri"/>
            </a:endParaRPr>
          </a:p>
        </p:txBody>
      </p:sp>
      <p:cxnSp>
        <p:nvCxnSpPr>
          <p:cNvPr id="167" name="Google Shape;167;p18"/>
          <p:cNvCxnSpPr/>
          <p:nvPr/>
        </p:nvCxnSpPr>
        <p:spPr>
          <a:xfrm rot="10800000" flipH="1">
            <a:off x="532050" y="771475"/>
            <a:ext cx="6192600" cy="900"/>
          </a:xfrm>
          <a:prstGeom prst="straightConnector1">
            <a:avLst/>
          </a:prstGeom>
          <a:noFill/>
          <a:ln w="38100" cap="flat" cmpd="sng">
            <a:solidFill>
              <a:srgbClr val="C5DA38"/>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9"/>
          <p:cNvPicPr preferRelativeResize="0"/>
          <p:nvPr/>
        </p:nvPicPr>
        <p:blipFill>
          <a:blip r:embed="rId3">
            <a:alphaModFix/>
          </a:blip>
          <a:stretch>
            <a:fillRect/>
          </a:stretch>
        </p:blipFill>
        <p:spPr>
          <a:xfrm>
            <a:off x="345275" y="1496121"/>
            <a:ext cx="5750726" cy="4730830"/>
          </a:xfrm>
          <a:prstGeom prst="rect">
            <a:avLst/>
          </a:prstGeom>
          <a:noFill/>
          <a:ln>
            <a:noFill/>
          </a:ln>
        </p:spPr>
      </p:pic>
      <p:pic>
        <p:nvPicPr>
          <p:cNvPr id="173" name="Google Shape;173;p19"/>
          <p:cNvPicPr preferRelativeResize="0"/>
          <p:nvPr/>
        </p:nvPicPr>
        <p:blipFill>
          <a:blip r:embed="rId4">
            <a:alphaModFix/>
          </a:blip>
          <a:stretch>
            <a:fillRect/>
          </a:stretch>
        </p:blipFill>
        <p:spPr>
          <a:xfrm>
            <a:off x="6215050" y="1367108"/>
            <a:ext cx="5750735" cy="4988865"/>
          </a:xfrm>
          <a:prstGeom prst="rect">
            <a:avLst/>
          </a:prstGeom>
          <a:noFill/>
          <a:ln>
            <a:noFill/>
          </a:ln>
        </p:spPr>
      </p:pic>
      <p:pic>
        <p:nvPicPr>
          <p:cNvPr id="174" name="Google Shape;174;p19"/>
          <p:cNvPicPr preferRelativeResize="0"/>
          <p:nvPr/>
        </p:nvPicPr>
        <p:blipFill rotWithShape="1">
          <a:blip r:embed="rId5">
            <a:alphaModFix/>
          </a:blip>
          <a:srcRect/>
          <a:stretch/>
        </p:blipFill>
        <p:spPr>
          <a:xfrm>
            <a:off x="8754013" y="293700"/>
            <a:ext cx="3024300" cy="324450"/>
          </a:xfrm>
          <a:prstGeom prst="rect">
            <a:avLst/>
          </a:prstGeom>
          <a:noFill/>
          <a:ln>
            <a:noFill/>
          </a:ln>
        </p:spPr>
      </p:pic>
      <p:sp>
        <p:nvSpPr>
          <p:cNvPr id="175" name="Google Shape;175;p19"/>
          <p:cNvSpPr txBox="1"/>
          <p:nvPr/>
        </p:nvSpPr>
        <p:spPr>
          <a:xfrm>
            <a:off x="413688" y="347475"/>
            <a:ext cx="67236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2200">
                <a:solidFill>
                  <a:schemeClr val="dk1"/>
                </a:solidFill>
                <a:latin typeface="Montserrat SemiBold"/>
                <a:ea typeface="Montserrat SemiBold"/>
                <a:cs typeface="Montserrat SemiBold"/>
                <a:sym typeface="Montserrat SemiBold"/>
              </a:rPr>
              <a:t>INDIVIDUAL ELIGIBILITY REPORTS</a:t>
            </a:r>
            <a:endParaRPr sz="2200" i="0" u="none" strike="noStrike" cap="none">
              <a:solidFill>
                <a:schemeClr val="dk1"/>
              </a:solidFill>
              <a:latin typeface="Montserrat SemiBold"/>
              <a:ea typeface="Montserrat SemiBold"/>
              <a:cs typeface="Montserrat SemiBold"/>
              <a:sym typeface="Montserrat SemiBold"/>
            </a:endParaRPr>
          </a:p>
        </p:txBody>
      </p:sp>
      <p:pic>
        <p:nvPicPr>
          <p:cNvPr id="176" name="Google Shape;176;p19"/>
          <p:cNvPicPr preferRelativeResize="0"/>
          <p:nvPr/>
        </p:nvPicPr>
        <p:blipFill rotWithShape="1">
          <a:blip r:embed="rId6">
            <a:alphaModFix/>
          </a:blip>
          <a:srcRect l="16166" r="15847" b="65551"/>
          <a:stretch/>
        </p:blipFill>
        <p:spPr>
          <a:xfrm>
            <a:off x="6352350" y="5237550"/>
            <a:ext cx="5425951" cy="989400"/>
          </a:xfrm>
          <a:prstGeom prst="rect">
            <a:avLst/>
          </a:prstGeom>
          <a:noFill/>
          <a:ln>
            <a:noFill/>
          </a:ln>
        </p:spPr>
      </p:pic>
      <p:pic>
        <p:nvPicPr>
          <p:cNvPr id="177" name="Google Shape;177;p19"/>
          <p:cNvPicPr preferRelativeResize="0"/>
          <p:nvPr/>
        </p:nvPicPr>
        <p:blipFill rotWithShape="1">
          <a:blip r:embed="rId6">
            <a:alphaModFix/>
          </a:blip>
          <a:srcRect l="16166" t="33633" r="15847" b="45697"/>
          <a:stretch/>
        </p:blipFill>
        <p:spPr>
          <a:xfrm>
            <a:off x="6378850" y="5709925"/>
            <a:ext cx="5425951" cy="593661"/>
          </a:xfrm>
          <a:prstGeom prst="rect">
            <a:avLst/>
          </a:prstGeom>
          <a:noFill/>
          <a:ln>
            <a:noFill/>
          </a:ln>
        </p:spPr>
      </p:pic>
      <p:sp>
        <p:nvSpPr>
          <p:cNvPr id="178" name="Google Shape;178;p19"/>
          <p:cNvSpPr txBox="1"/>
          <p:nvPr/>
        </p:nvSpPr>
        <p:spPr>
          <a:xfrm>
            <a:off x="529325" y="64076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All Rights Reserved.</a:t>
            </a:r>
            <a:endParaRPr sz="1100">
              <a:solidFill>
                <a:srgbClr val="888888"/>
              </a:solidFill>
              <a:latin typeface="Calibri"/>
              <a:ea typeface="Calibri"/>
              <a:cs typeface="Calibri"/>
              <a:sym typeface="Calibri"/>
            </a:endParaRPr>
          </a:p>
        </p:txBody>
      </p:sp>
      <p:cxnSp>
        <p:nvCxnSpPr>
          <p:cNvPr id="179" name="Google Shape;179;p19"/>
          <p:cNvCxnSpPr/>
          <p:nvPr/>
        </p:nvCxnSpPr>
        <p:spPr>
          <a:xfrm rot="10800000" flipH="1">
            <a:off x="455850" y="761875"/>
            <a:ext cx="4906800" cy="10500"/>
          </a:xfrm>
          <a:prstGeom prst="straightConnector1">
            <a:avLst/>
          </a:prstGeom>
          <a:noFill/>
          <a:ln w="38100" cap="flat" cmpd="sng">
            <a:solidFill>
              <a:srgbClr val="C5DA38"/>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0"/>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185" name="Google Shape;185;p20"/>
          <p:cNvSpPr txBox="1"/>
          <p:nvPr/>
        </p:nvSpPr>
        <p:spPr>
          <a:xfrm>
            <a:off x="455850" y="335650"/>
            <a:ext cx="67236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800"/>
              <a:buFont typeface="Arial"/>
              <a:buNone/>
            </a:pPr>
            <a:r>
              <a:rPr lang="en-US" sz="2200">
                <a:solidFill>
                  <a:srgbClr val="242424"/>
                </a:solidFill>
                <a:latin typeface="Montserrat SemiBold"/>
                <a:ea typeface="Montserrat SemiBold"/>
                <a:cs typeface="Montserrat SemiBold"/>
                <a:sym typeface="Montserrat SemiBold"/>
              </a:rPr>
              <a:t>THE ACADEMIC ELIGIBILITY REPORT</a:t>
            </a:r>
            <a:endParaRPr sz="2200" i="0" u="none" strike="noStrike" cap="none">
              <a:solidFill>
                <a:srgbClr val="242424"/>
              </a:solidFill>
              <a:latin typeface="Montserrat SemiBold"/>
              <a:ea typeface="Montserrat SemiBold"/>
              <a:cs typeface="Montserrat SemiBold"/>
              <a:sym typeface="Montserrat SemiBold"/>
            </a:endParaRPr>
          </a:p>
        </p:txBody>
      </p:sp>
      <p:pic>
        <p:nvPicPr>
          <p:cNvPr id="186" name="Google Shape;186;p20"/>
          <p:cNvPicPr preferRelativeResize="0"/>
          <p:nvPr/>
        </p:nvPicPr>
        <p:blipFill>
          <a:blip r:embed="rId4">
            <a:alphaModFix amt="49000"/>
          </a:blip>
          <a:stretch>
            <a:fillRect/>
          </a:stretch>
        </p:blipFill>
        <p:spPr>
          <a:xfrm>
            <a:off x="3741725" y="4764752"/>
            <a:ext cx="2094034" cy="1332575"/>
          </a:xfrm>
          <a:prstGeom prst="rect">
            <a:avLst/>
          </a:prstGeom>
          <a:noFill/>
          <a:ln>
            <a:noFill/>
          </a:ln>
        </p:spPr>
      </p:pic>
      <p:pic>
        <p:nvPicPr>
          <p:cNvPr id="187" name="Google Shape;187;p20"/>
          <p:cNvPicPr preferRelativeResize="0"/>
          <p:nvPr/>
        </p:nvPicPr>
        <p:blipFill>
          <a:blip r:embed="rId5">
            <a:alphaModFix amt="49000"/>
          </a:blip>
          <a:stretch>
            <a:fillRect/>
          </a:stretch>
        </p:blipFill>
        <p:spPr>
          <a:xfrm>
            <a:off x="1163323" y="4015623"/>
            <a:ext cx="1770598" cy="1133603"/>
          </a:xfrm>
          <a:prstGeom prst="rect">
            <a:avLst/>
          </a:prstGeom>
          <a:noFill/>
          <a:ln>
            <a:noFill/>
          </a:ln>
        </p:spPr>
      </p:pic>
      <p:pic>
        <p:nvPicPr>
          <p:cNvPr id="188" name="Google Shape;188;p20"/>
          <p:cNvPicPr preferRelativeResize="0"/>
          <p:nvPr/>
        </p:nvPicPr>
        <p:blipFill>
          <a:blip r:embed="rId6">
            <a:alphaModFix amt="50000"/>
          </a:blip>
          <a:stretch>
            <a:fillRect/>
          </a:stretch>
        </p:blipFill>
        <p:spPr>
          <a:xfrm>
            <a:off x="6819950" y="5020556"/>
            <a:ext cx="1770601" cy="1034170"/>
          </a:xfrm>
          <a:prstGeom prst="rect">
            <a:avLst/>
          </a:prstGeom>
          <a:noFill/>
          <a:ln>
            <a:noFill/>
          </a:ln>
        </p:spPr>
      </p:pic>
      <p:sp>
        <p:nvSpPr>
          <p:cNvPr id="189" name="Google Shape;189;p20"/>
          <p:cNvSpPr txBox="1"/>
          <p:nvPr/>
        </p:nvSpPr>
        <p:spPr>
          <a:xfrm>
            <a:off x="652413" y="5340620"/>
            <a:ext cx="2281500" cy="307800"/>
          </a:xfrm>
          <a:prstGeom prst="rect">
            <a:avLst/>
          </a:prstGeom>
          <a:noFill/>
          <a:ln>
            <a:noFill/>
          </a:ln>
        </p:spPr>
        <p:txBody>
          <a:bodyPr spcFirstLastPara="1" wrap="square" lIns="0" tIns="0" rIns="0" bIns="0" anchor="t" anchorCtr="0">
            <a:spAutoFit/>
          </a:bodyPr>
          <a:lstStyle/>
          <a:p>
            <a:pPr marL="0" marR="0" lvl="0" indent="0" algn="ctr" rtl="0">
              <a:lnSpc>
                <a:spcPct val="150016"/>
              </a:lnSpc>
              <a:spcBef>
                <a:spcPts val="0"/>
              </a:spcBef>
              <a:spcAft>
                <a:spcPts val="0"/>
              </a:spcAft>
              <a:buNone/>
            </a:pPr>
            <a:r>
              <a:rPr lang="en-US" sz="2000" b="1" i="0" u="none" strike="noStrike" cap="none">
                <a:solidFill>
                  <a:srgbClr val="060644"/>
                </a:solidFill>
                <a:latin typeface="Montserrat"/>
                <a:ea typeface="Montserrat"/>
                <a:cs typeface="Montserrat"/>
                <a:sym typeface="Montserrat"/>
              </a:rPr>
              <a:t>Counselor</a:t>
            </a:r>
            <a:endParaRPr sz="900" b="1" i="0" u="none" strike="noStrike" cap="none">
              <a:solidFill>
                <a:srgbClr val="000000"/>
              </a:solidFill>
            </a:endParaRPr>
          </a:p>
        </p:txBody>
      </p:sp>
      <p:sp>
        <p:nvSpPr>
          <p:cNvPr id="190" name="Google Shape;190;p20"/>
          <p:cNvSpPr txBox="1"/>
          <p:nvPr/>
        </p:nvSpPr>
        <p:spPr>
          <a:xfrm>
            <a:off x="3741732" y="6312341"/>
            <a:ext cx="1770600" cy="307800"/>
          </a:xfrm>
          <a:prstGeom prst="rect">
            <a:avLst/>
          </a:prstGeom>
          <a:noFill/>
          <a:ln>
            <a:noFill/>
          </a:ln>
        </p:spPr>
        <p:txBody>
          <a:bodyPr spcFirstLastPara="1" wrap="square" lIns="0" tIns="0" rIns="0" bIns="0" anchor="t" anchorCtr="0">
            <a:spAutoFit/>
          </a:bodyPr>
          <a:lstStyle/>
          <a:p>
            <a:pPr marL="0" marR="0" lvl="0" indent="0" algn="ctr" rtl="0">
              <a:lnSpc>
                <a:spcPct val="150016"/>
              </a:lnSpc>
              <a:spcBef>
                <a:spcPts val="0"/>
              </a:spcBef>
              <a:spcAft>
                <a:spcPts val="0"/>
              </a:spcAft>
              <a:buNone/>
            </a:pPr>
            <a:r>
              <a:rPr lang="en-US" sz="2000" b="1" i="0" u="none" strike="noStrike" cap="none">
                <a:solidFill>
                  <a:srgbClr val="060644"/>
                </a:solidFill>
                <a:latin typeface="Montserrat"/>
                <a:ea typeface="Montserrat"/>
                <a:cs typeface="Montserrat"/>
                <a:sym typeface="Montserrat"/>
              </a:rPr>
              <a:t>Family</a:t>
            </a:r>
            <a:endParaRPr sz="900" b="1" i="0" u="none" strike="noStrike" cap="none">
              <a:solidFill>
                <a:srgbClr val="000000"/>
              </a:solidFill>
            </a:endParaRPr>
          </a:p>
        </p:txBody>
      </p:sp>
      <p:sp>
        <p:nvSpPr>
          <p:cNvPr id="191" name="Google Shape;191;p20"/>
          <p:cNvSpPr txBox="1"/>
          <p:nvPr/>
        </p:nvSpPr>
        <p:spPr>
          <a:xfrm>
            <a:off x="9506787" y="5926687"/>
            <a:ext cx="2281500" cy="307800"/>
          </a:xfrm>
          <a:prstGeom prst="rect">
            <a:avLst/>
          </a:prstGeom>
          <a:noFill/>
          <a:ln>
            <a:noFill/>
          </a:ln>
        </p:spPr>
        <p:txBody>
          <a:bodyPr spcFirstLastPara="1" wrap="square" lIns="0" tIns="0" rIns="0" bIns="0" anchor="t" anchorCtr="0">
            <a:spAutoFit/>
          </a:bodyPr>
          <a:lstStyle/>
          <a:p>
            <a:pPr marL="0" marR="0" lvl="0" indent="0" algn="ctr" rtl="0">
              <a:lnSpc>
                <a:spcPct val="150016"/>
              </a:lnSpc>
              <a:spcBef>
                <a:spcPts val="0"/>
              </a:spcBef>
              <a:spcAft>
                <a:spcPts val="0"/>
              </a:spcAft>
              <a:buNone/>
            </a:pPr>
            <a:r>
              <a:rPr lang="en-US" sz="2000" b="1" i="0" u="none" strike="noStrike" cap="none">
                <a:solidFill>
                  <a:srgbClr val="060644"/>
                </a:solidFill>
                <a:latin typeface="Montserrat"/>
                <a:ea typeface="Montserrat"/>
                <a:cs typeface="Montserrat"/>
                <a:sym typeface="Montserrat"/>
              </a:rPr>
              <a:t>Athletic Director</a:t>
            </a:r>
            <a:endParaRPr sz="900" b="1" i="0" u="none" strike="noStrike" cap="none">
              <a:solidFill>
                <a:srgbClr val="000000"/>
              </a:solidFill>
            </a:endParaRPr>
          </a:p>
        </p:txBody>
      </p:sp>
      <p:sp>
        <p:nvSpPr>
          <p:cNvPr id="192" name="Google Shape;192;p20"/>
          <p:cNvSpPr txBox="1"/>
          <p:nvPr/>
        </p:nvSpPr>
        <p:spPr>
          <a:xfrm>
            <a:off x="6819941" y="6146658"/>
            <a:ext cx="1770600" cy="307800"/>
          </a:xfrm>
          <a:prstGeom prst="rect">
            <a:avLst/>
          </a:prstGeom>
          <a:noFill/>
          <a:ln>
            <a:noFill/>
          </a:ln>
        </p:spPr>
        <p:txBody>
          <a:bodyPr spcFirstLastPara="1" wrap="square" lIns="0" tIns="0" rIns="0" bIns="0" anchor="t" anchorCtr="0">
            <a:spAutoFit/>
          </a:bodyPr>
          <a:lstStyle/>
          <a:p>
            <a:pPr marL="0" marR="0" lvl="0" indent="0" algn="ctr" rtl="0">
              <a:lnSpc>
                <a:spcPct val="150016"/>
              </a:lnSpc>
              <a:spcBef>
                <a:spcPts val="0"/>
              </a:spcBef>
              <a:spcAft>
                <a:spcPts val="0"/>
              </a:spcAft>
              <a:buNone/>
            </a:pPr>
            <a:r>
              <a:rPr lang="en-US" sz="2000" b="1" i="0" u="none" strike="noStrike" cap="none">
                <a:solidFill>
                  <a:srgbClr val="060644"/>
                </a:solidFill>
                <a:latin typeface="Montserrat"/>
                <a:ea typeface="Montserrat"/>
                <a:cs typeface="Montserrat"/>
                <a:sym typeface="Montserrat"/>
              </a:rPr>
              <a:t>Coach</a:t>
            </a:r>
            <a:endParaRPr sz="900" b="1" i="0" u="none" strike="noStrike" cap="none">
              <a:solidFill>
                <a:srgbClr val="000000"/>
              </a:solidFill>
            </a:endParaRPr>
          </a:p>
        </p:txBody>
      </p:sp>
      <p:grpSp>
        <p:nvGrpSpPr>
          <p:cNvPr id="193" name="Google Shape;193;p20"/>
          <p:cNvGrpSpPr/>
          <p:nvPr/>
        </p:nvGrpSpPr>
        <p:grpSpPr>
          <a:xfrm>
            <a:off x="4914988" y="1773055"/>
            <a:ext cx="2281527" cy="2429779"/>
            <a:chOff x="4479499" y="1008924"/>
            <a:chExt cx="3232999" cy="3443076"/>
          </a:xfrm>
        </p:grpSpPr>
        <p:pic>
          <p:nvPicPr>
            <p:cNvPr id="194" name="Google Shape;194;p20"/>
            <p:cNvPicPr preferRelativeResize="0"/>
            <p:nvPr/>
          </p:nvPicPr>
          <p:blipFill>
            <a:blip r:embed="rId7">
              <a:alphaModFix/>
            </a:blip>
            <a:stretch>
              <a:fillRect/>
            </a:stretch>
          </p:blipFill>
          <p:spPr>
            <a:xfrm>
              <a:off x="4479499" y="1008924"/>
              <a:ext cx="3232999" cy="3443075"/>
            </a:xfrm>
            <a:prstGeom prst="rect">
              <a:avLst/>
            </a:prstGeom>
            <a:noFill/>
            <a:ln>
              <a:noFill/>
            </a:ln>
          </p:spPr>
        </p:pic>
        <p:sp>
          <p:nvSpPr>
            <p:cNvPr id="195" name="Google Shape;195;p20"/>
            <p:cNvSpPr/>
            <p:nvPr/>
          </p:nvSpPr>
          <p:spPr>
            <a:xfrm>
              <a:off x="5210700" y="3119400"/>
              <a:ext cx="1770600" cy="1332600"/>
            </a:xfrm>
            <a:prstGeom prst="roundRect">
              <a:avLst>
                <a:gd name="adj" fmla="val 77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 name="Google Shape;196;p20"/>
            <p:cNvCxnSpPr/>
            <p:nvPr/>
          </p:nvCxnSpPr>
          <p:spPr>
            <a:xfrm>
              <a:off x="5219400" y="4417150"/>
              <a:ext cx="1753200" cy="0"/>
            </a:xfrm>
            <a:prstGeom prst="straightConnector1">
              <a:avLst/>
            </a:prstGeom>
            <a:noFill/>
            <a:ln w="38100" cap="flat" cmpd="sng">
              <a:solidFill>
                <a:srgbClr val="888888"/>
              </a:solidFill>
              <a:prstDash val="solid"/>
              <a:round/>
              <a:headEnd type="none" w="med" len="med"/>
              <a:tailEnd type="none" w="med" len="med"/>
            </a:ln>
          </p:spPr>
        </p:cxnSp>
        <p:sp>
          <p:nvSpPr>
            <p:cNvPr id="197" name="Google Shape;197;p20"/>
            <p:cNvSpPr/>
            <p:nvPr/>
          </p:nvSpPr>
          <p:spPr>
            <a:xfrm>
              <a:off x="5880750" y="3570450"/>
              <a:ext cx="430500" cy="43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txBox="1"/>
            <p:nvPr/>
          </p:nvSpPr>
          <p:spPr>
            <a:xfrm>
              <a:off x="5660261" y="3513151"/>
              <a:ext cx="871500" cy="54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chemeClr val="lt1"/>
                  </a:solidFill>
                  <a:latin typeface="Montserrat"/>
                  <a:ea typeface="Montserrat"/>
                  <a:cs typeface="Montserrat"/>
                  <a:sym typeface="Montserrat"/>
                </a:rPr>
                <a:t>H</a:t>
              </a:r>
              <a:r>
                <a:rPr lang="en-US" sz="1300">
                  <a:solidFill>
                    <a:schemeClr val="lt1"/>
                  </a:solidFill>
                  <a:latin typeface="Montserrat"/>
                  <a:ea typeface="Montserrat"/>
                  <a:cs typeface="Montserrat"/>
                  <a:sym typeface="Montserrat"/>
                </a:rPr>
                <a:t>G</a:t>
              </a:r>
              <a:endParaRPr sz="1300">
                <a:solidFill>
                  <a:schemeClr val="lt1"/>
                </a:solidFill>
                <a:latin typeface="Montserrat"/>
                <a:ea typeface="Montserrat"/>
                <a:cs typeface="Montserrat"/>
                <a:sym typeface="Montserrat"/>
              </a:endParaRPr>
            </a:p>
          </p:txBody>
        </p:sp>
      </p:grpSp>
      <p:cxnSp>
        <p:nvCxnSpPr>
          <p:cNvPr id="199" name="Google Shape;199;p20"/>
          <p:cNvCxnSpPr/>
          <p:nvPr/>
        </p:nvCxnSpPr>
        <p:spPr>
          <a:xfrm rot="10800000" flipH="1">
            <a:off x="2470575" y="3322550"/>
            <a:ext cx="2399700" cy="61050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20"/>
          <p:cNvCxnSpPr/>
          <p:nvPr/>
        </p:nvCxnSpPr>
        <p:spPr>
          <a:xfrm rot="10800000" flipH="1">
            <a:off x="5114813" y="4401488"/>
            <a:ext cx="366000" cy="52530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20"/>
          <p:cNvCxnSpPr/>
          <p:nvPr/>
        </p:nvCxnSpPr>
        <p:spPr>
          <a:xfrm>
            <a:off x="7198775" y="4288025"/>
            <a:ext cx="454200" cy="48270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20"/>
          <p:cNvCxnSpPr/>
          <p:nvPr/>
        </p:nvCxnSpPr>
        <p:spPr>
          <a:xfrm>
            <a:off x="7312350" y="3350900"/>
            <a:ext cx="2655300" cy="1164300"/>
          </a:xfrm>
          <a:prstGeom prst="straightConnector1">
            <a:avLst/>
          </a:prstGeom>
          <a:noFill/>
          <a:ln w="9525" cap="flat" cmpd="sng">
            <a:solidFill>
              <a:schemeClr val="dk2"/>
            </a:solidFill>
            <a:prstDash val="solid"/>
            <a:round/>
            <a:headEnd type="none" w="med" len="med"/>
            <a:tailEnd type="none" w="med" len="med"/>
          </a:ln>
        </p:spPr>
      </p:cxnSp>
      <p:sp>
        <p:nvSpPr>
          <p:cNvPr id="203" name="Google Shape;203;p20"/>
          <p:cNvSpPr txBox="1"/>
          <p:nvPr/>
        </p:nvSpPr>
        <p:spPr>
          <a:xfrm>
            <a:off x="939450" y="1104275"/>
            <a:ext cx="10313100" cy="5388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2700"/>
              <a:buFont typeface="Arial"/>
              <a:buNone/>
            </a:pPr>
            <a:r>
              <a:rPr lang="en-US" sz="3500" b="1">
                <a:solidFill>
                  <a:schemeClr val="dk1"/>
                </a:solidFill>
                <a:latin typeface="Montserrat"/>
                <a:ea typeface="Montserrat"/>
                <a:cs typeface="Montserrat"/>
                <a:sym typeface="Montserrat"/>
              </a:rPr>
              <a:t>One Dashboard to Unite the Whole Team</a:t>
            </a:r>
            <a:endParaRPr sz="3500" b="0" i="0" u="none" strike="noStrike" cap="none">
              <a:solidFill>
                <a:schemeClr val="dk1"/>
              </a:solidFill>
              <a:latin typeface="Arial"/>
              <a:ea typeface="Arial"/>
              <a:cs typeface="Arial"/>
              <a:sym typeface="Arial"/>
            </a:endParaRPr>
          </a:p>
        </p:txBody>
      </p:sp>
      <p:pic>
        <p:nvPicPr>
          <p:cNvPr id="204" name="Google Shape;204;p20"/>
          <p:cNvPicPr preferRelativeResize="0"/>
          <p:nvPr/>
        </p:nvPicPr>
        <p:blipFill>
          <a:blip r:embed="rId8">
            <a:alphaModFix amt="50000"/>
          </a:blip>
          <a:stretch>
            <a:fillRect/>
          </a:stretch>
        </p:blipFill>
        <p:spPr>
          <a:xfrm>
            <a:off x="10170850" y="3805011"/>
            <a:ext cx="1236075" cy="1913565"/>
          </a:xfrm>
          <a:prstGeom prst="rect">
            <a:avLst/>
          </a:prstGeom>
          <a:noFill/>
          <a:ln>
            <a:noFill/>
          </a:ln>
        </p:spPr>
      </p:pic>
      <p:pic>
        <p:nvPicPr>
          <p:cNvPr id="205" name="Google Shape;205;p20"/>
          <p:cNvPicPr preferRelativeResize="0"/>
          <p:nvPr/>
        </p:nvPicPr>
        <p:blipFill>
          <a:blip r:embed="rId9">
            <a:alphaModFix amt="50000"/>
          </a:blip>
          <a:stretch>
            <a:fillRect/>
          </a:stretch>
        </p:blipFill>
        <p:spPr>
          <a:xfrm>
            <a:off x="11288125" y="3900438"/>
            <a:ext cx="410100" cy="408363"/>
          </a:xfrm>
          <a:prstGeom prst="rect">
            <a:avLst/>
          </a:prstGeom>
          <a:noFill/>
          <a:ln>
            <a:noFill/>
          </a:ln>
        </p:spPr>
      </p:pic>
      <p:pic>
        <p:nvPicPr>
          <p:cNvPr id="206" name="Google Shape;206;p20"/>
          <p:cNvPicPr preferRelativeResize="0"/>
          <p:nvPr/>
        </p:nvPicPr>
        <p:blipFill>
          <a:blip r:embed="rId10">
            <a:alphaModFix amt="50000"/>
          </a:blip>
          <a:stretch>
            <a:fillRect/>
          </a:stretch>
        </p:blipFill>
        <p:spPr>
          <a:xfrm>
            <a:off x="9553572" y="3672400"/>
            <a:ext cx="493678" cy="482700"/>
          </a:xfrm>
          <a:prstGeom prst="rect">
            <a:avLst/>
          </a:prstGeom>
          <a:noFill/>
          <a:ln>
            <a:noFill/>
          </a:ln>
        </p:spPr>
      </p:pic>
      <p:pic>
        <p:nvPicPr>
          <p:cNvPr id="207" name="Google Shape;207;p20"/>
          <p:cNvPicPr preferRelativeResize="0"/>
          <p:nvPr/>
        </p:nvPicPr>
        <p:blipFill>
          <a:blip r:embed="rId11">
            <a:alphaModFix amt="50000"/>
          </a:blip>
          <a:stretch>
            <a:fillRect/>
          </a:stretch>
        </p:blipFill>
        <p:spPr>
          <a:xfrm>
            <a:off x="11035247" y="3397828"/>
            <a:ext cx="454200" cy="459947"/>
          </a:xfrm>
          <a:prstGeom prst="rect">
            <a:avLst/>
          </a:prstGeom>
          <a:noFill/>
          <a:ln>
            <a:noFill/>
          </a:ln>
        </p:spPr>
      </p:pic>
      <p:pic>
        <p:nvPicPr>
          <p:cNvPr id="208" name="Google Shape;208;p20"/>
          <p:cNvPicPr preferRelativeResize="0"/>
          <p:nvPr/>
        </p:nvPicPr>
        <p:blipFill>
          <a:blip r:embed="rId12">
            <a:alphaModFix amt="50000"/>
          </a:blip>
          <a:stretch>
            <a:fillRect/>
          </a:stretch>
        </p:blipFill>
        <p:spPr>
          <a:xfrm>
            <a:off x="10504849" y="3201903"/>
            <a:ext cx="454200" cy="454200"/>
          </a:xfrm>
          <a:prstGeom prst="rect">
            <a:avLst/>
          </a:prstGeom>
          <a:noFill/>
          <a:ln>
            <a:noFill/>
          </a:ln>
        </p:spPr>
      </p:pic>
      <p:pic>
        <p:nvPicPr>
          <p:cNvPr id="209" name="Google Shape;209;p20"/>
          <p:cNvPicPr preferRelativeResize="0"/>
          <p:nvPr/>
        </p:nvPicPr>
        <p:blipFill>
          <a:blip r:embed="rId13">
            <a:alphaModFix amt="50000"/>
          </a:blip>
          <a:stretch>
            <a:fillRect/>
          </a:stretch>
        </p:blipFill>
        <p:spPr>
          <a:xfrm>
            <a:off x="9971038" y="3322547"/>
            <a:ext cx="454200" cy="454200"/>
          </a:xfrm>
          <a:prstGeom prst="rect">
            <a:avLst/>
          </a:prstGeom>
          <a:noFill/>
          <a:ln>
            <a:noFill/>
          </a:ln>
        </p:spPr>
      </p:pic>
      <p:sp>
        <p:nvSpPr>
          <p:cNvPr id="210" name="Google Shape;210;p20"/>
          <p:cNvSpPr txBox="1"/>
          <p:nvPr/>
        </p:nvSpPr>
        <p:spPr>
          <a:xfrm>
            <a:off x="529325" y="64076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All Rights Reserved.</a:t>
            </a:r>
            <a:endParaRPr sz="1100">
              <a:solidFill>
                <a:srgbClr val="888888"/>
              </a:solidFill>
              <a:latin typeface="Calibri"/>
              <a:ea typeface="Calibri"/>
              <a:cs typeface="Calibri"/>
              <a:sym typeface="Calibri"/>
            </a:endParaRPr>
          </a:p>
        </p:txBody>
      </p:sp>
      <p:cxnSp>
        <p:nvCxnSpPr>
          <p:cNvPr id="211" name="Google Shape;211;p20"/>
          <p:cNvCxnSpPr/>
          <p:nvPr/>
        </p:nvCxnSpPr>
        <p:spPr>
          <a:xfrm rot="10800000" flipH="1">
            <a:off x="455850" y="752575"/>
            <a:ext cx="5240100" cy="19800"/>
          </a:xfrm>
          <a:prstGeom prst="straightConnector1">
            <a:avLst/>
          </a:prstGeom>
          <a:noFill/>
          <a:ln w="38100" cap="flat" cmpd="sng">
            <a:solidFill>
              <a:srgbClr val="C5DA38"/>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1"/>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218" name="Google Shape;218;p21"/>
          <p:cNvSpPr txBox="1"/>
          <p:nvPr/>
        </p:nvSpPr>
        <p:spPr>
          <a:xfrm>
            <a:off x="532050" y="1027225"/>
            <a:ext cx="11364600" cy="3693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chemeClr val="dk1"/>
              </a:buClr>
              <a:buSzPts val="1100"/>
              <a:buFont typeface="Arial"/>
              <a:buNone/>
            </a:pPr>
            <a:r>
              <a:rPr lang="en-US" sz="2400" b="1">
                <a:solidFill>
                  <a:schemeClr val="dk1"/>
                </a:solidFill>
                <a:latin typeface="Montserrat"/>
                <a:ea typeface="Montserrat"/>
                <a:cs typeface="Montserrat"/>
                <a:sym typeface="Montserrat"/>
              </a:rPr>
              <a:t>Honest Game Checklist for College Bound Student-Athletes</a:t>
            </a:r>
            <a:endParaRPr sz="2400" b="1">
              <a:solidFill>
                <a:schemeClr val="dk1"/>
              </a:solidFill>
              <a:latin typeface="Montserrat"/>
              <a:ea typeface="Montserrat"/>
              <a:cs typeface="Montserrat"/>
              <a:sym typeface="Montserrat"/>
            </a:endParaRPr>
          </a:p>
        </p:txBody>
      </p:sp>
      <p:pic>
        <p:nvPicPr>
          <p:cNvPr id="219" name="Google Shape;219;p21"/>
          <p:cNvPicPr preferRelativeResize="0"/>
          <p:nvPr/>
        </p:nvPicPr>
        <p:blipFill>
          <a:blip r:embed="rId4">
            <a:alphaModFix/>
          </a:blip>
          <a:stretch>
            <a:fillRect/>
          </a:stretch>
        </p:blipFill>
        <p:spPr>
          <a:xfrm>
            <a:off x="2567400" y="2002375"/>
            <a:ext cx="7057176" cy="9130199"/>
          </a:xfrm>
          <a:prstGeom prst="rect">
            <a:avLst/>
          </a:prstGeom>
          <a:noFill/>
          <a:ln w="19050" cap="flat" cmpd="sng">
            <a:solidFill>
              <a:schemeClr val="dk2"/>
            </a:solidFill>
            <a:prstDash val="solid"/>
            <a:round/>
            <a:headEnd type="none" w="sm" len="sm"/>
            <a:tailEnd type="none" w="sm" len="sm"/>
          </a:ln>
        </p:spPr>
      </p:pic>
      <p:sp>
        <p:nvSpPr>
          <p:cNvPr id="220" name="Google Shape;220;p21"/>
          <p:cNvSpPr txBox="1"/>
          <p:nvPr/>
        </p:nvSpPr>
        <p:spPr>
          <a:xfrm>
            <a:off x="9904247" y="4699901"/>
            <a:ext cx="2073000" cy="6001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300" b="1" dirty="0">
                <a:solidFill>
                  <a:schemeClr val="tx1"/>
                </a:solidFill>
                <a:latin typeface="Montserrat"/>
                <a:ea typeface="Montserrat"/>
                <a:cs typeface="Montserrat"/>
                <a:sym typeface="Montserrat"/>
              </a:rPr>
              <a:t>Take a photo </a:t>
            </a:r>
          </a:p>
          <a:p>
            <a:pPr marL="0" marR="0" lvl="0" indent="0" algn="ctr" rtl="0">
              <a:lnSpc>
                <a:spcPct val="100000"/>
              </a:lnSpc>
              <a:spcBef>
                <a:spcPts val="0"/>
              </a:spcBef>
              <a:spcAft>
                <a:spcPts val="0"/>
              </a:spcAft>
              <a:buClr>
                <a:schemeClr val="dk1"/>
              </a:buClr>
              <a:buSzPts val="1100"/>
              <a:buFont typeface="Arial"/>
              <a:buNone/>
            </a:pPr>
            <a:r>
              <a:rPr lang="en-US" sz="1300" b="1" dirty="0">
                <a:solidFill>
                  <a:schemeClr val="tx1"/>
                </a:solidFill>
                <a:latin typeface="Montserrat"/>
                <a:ea typeface="Montserrat"/>
                <a:cs typeface="Montserrat"/>
                <a:sym typeface="Montserrat"/>
              </a:rPr>
              <a:t>to download </a:t>
            </a:r>
          </a:p>
          <a:p>
            <a:pPr marL="0" marR="0" lvl="0" indent="0" algn="ctr" rtl="0">
              <a:lnSpc>
                <a:spcPct val="100000"/>
              </a:lnSpc>
              <a:spcBef>
                <a:spcPts val="0"/>
              </a:spcBef>
              <a:spcAft>
                <a:spcPts val="0"/>
              </a:spcAft>
              <a:buClr>
                <a:schemeClr val="dk1"/>
              </a:buClr>
              <a:buSzPts val="1100"/>
              <a:buFont typeface="Arial"/>
              <a:buNone/>
            </a:pPr>
            <a:r>
              <a:rPr lang="en-US" sz="1300" b="1" dirty="0">
                <a:solidFill>
                  <a:schemeClr val="tx1"/>
                </a:solidFill>
                <a:latin typeface="Montserrat"/>
                <a:ea typeface="Montserrat"/>
                <a:cs typeface="Montserrat"/>
                <a:sym typeface="Montserrat"/>
              </a:rPr>
              <a:t>checklist</a:t>
            </a:r>
            <a:endParaRPr sz="1300" b="1" dirty="0">
              <a:solidFill>
                <a:schemeClr val="tx1"/>
              </a:solidFill>
              <a:latin typeface="Montserrat"/>
              <a:ea typeface="Montserrat"/>
              <a:cs typeface="Montserrat"/>
              <a:sym typeface="Montserrat"/>
            </a:endParaRPr>
          </a:p>
        </p:txBody>
      </p:sp>
      <p:sp>
        <p:nvSpPr>
          <p:cNvPr id="222" name="Google Shape;222;p21"/>
          <p:cNvSpPr txBox="1"/>
          <p:nvPr/>
        </p:nvSpPr>
        <p:spPr>
          <a:xfrm>
            <a:off x="376925" y="6331400"/>
            <a:ext cx="4349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t>
            </a:r>
            <a:endParaRPr sz="1100">
              <a:solidFill>
                <a:srgbClr val="888888"/>
              </a:solidFill>
              <a:latin typeface="Calibri"/>
              <a:ea typeface="Calibri"/>
              <a:cs typeface="Calibri"/>
              <a:sym typeface="Calibri"/>
            </a:endParaRPr>
          </a:p>
          <a:p>
            <a:pPr marL="0" lvl="0" indent="0" algn="l" rtl="0">
              <a:spcBef>
                <a:spcPts val="0"/>
              </a:spcBef>
              <a:spcAft>
                <a:spcPts val="0"/>
              </a:spcAft>
              <a:buNone/>
            </a:pPr>
            <a:r>
              <a:rPr lang="en-US" sz="1100">
                <a:solidFill>
                  <a:srgbClr val="888888"/>
                </a:solidFill>
                <a:latin typeface="Calibri"/>
                <a:ea typeface="Calibri"/>
                <a:cs typeface="Calibri"/>
                <a:sym typeface="Calibri"/>
              </a:rPr>
              <a:t>All Rights Reserved.</a:t>
            </a:r>
            <a:endParaRPr sz="1100">
              <a:solidFill>
                <a:srgbClr val="888888"/>
              </a:solidFill>
              <a:latin typeface="Calibri"/>
              <a:ea typeface="Calibri"/>
              <a:cs typeface="Calibri"/>
              <a:sym typeface="Calibri"/>
            </a:endParaRPr>
          </a:p>
        </p:txBody>
      </p:sp>
      <p:pic>
        <p:nvPicPr>
          <p:cNvPr id="223" name="Google Shape;223;p21"/>
          <p:cNvPicPr preferRelativeResize="0"/>
          <p:nvPr/>
        </p:nvPicPr>
        <p:blipFill rotWithShape="1">
          <a:blip r:embed="rId5">
            <a:alphaModFix/>
          </a:blip>
          <a:srcRect l="3567" t="8500"/>
          <a:stretch/>
        </p:blipFill>
        <p:spPr>
          <a:xfrm>
            <a:off x="10531900" y="5388175"/>
            <a:ext cx="849226" cy="805834"/>
          </a:xfrm>
          <a:prstGeom prst="rect">
            <a:avLst/>
          </a:prstGeom>
          <a:noFill/>
          <a:ln>
            <a:noFill/>
          </a:ln>
        </p:spPr>
      </p:pic>
      <p:sp>
        <p:nvSpPr>
          <p:cNvPr id="224" name="Google Shape;224;p21"/>
          <p:cNvSpPr txBox="1"/>
          <p:nvPr/>
        </p:nvSpPr>
        <p:spPr>
          <a:xfrm>
            <a:off x="455850" y="335650"/>
            <a:ext cx="77838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en-US" sz="2200">
                <a:solidFill>
                  <a:srgbClr val="242424"/>
                </a:solidFill>
                <a:latin typeface="Montserrat SemiBold"/>
                <a:ea typeface="Montserrat SemiBold"/>
                <a:cs typeface="Montserrat SemiBold"/>
                <a:sym typeface="Montserrat SemiBold"/>
              </a:rPr>
              <a:t>STUDENT-ATHLETE TIMELINE</a:t>
            </a:r>
            <a:endParaRPr sz="2200">
              <a:solidFill>
                <a:srgbClr val="242424"/>
              </a:solidFill>
              <a:latin typeface="Montserrat SemiBold"/>
              <a:ea typeface="Montserrat SemiBold"/>
              <a:cs typeface="Montserrat SemiBold"/>
              <a:sym typeface="Montserrat SemiBold"/>
            </a:endParaRPr>
          </a:p>
        </p:txBody>
      </p:sp>
      <p:cxnSp>
        <p:nvCxnSpPr>
          <p:cNvPr id="225" name="Google Shape;225;p21"/>
          <p:cNvCxnSpPr/>
          <p:nvPr/>
        </p:nvCxnSpPr>
        <p:spPr>
          <a:xfrm rot="10800000" flipH="1">
            <a:off x="455850" y="761875"/>
            <a:ext cx="4239900" cy="10500"/>
          </a:xfrm>
          <a:prstGeom prst="straightConnector1">
            <a:avLst/>
          </a:prstGeom>
          <a:noFill/>
          <a:ln w="38100" cap="flat" cmpd="sng">
            <a:solidFill>
              <a:srgbClr val="C5DA38"/>
            </a:solidFill>
            <a:prstDash val="solid"/>
            <a:round/>
            <a:headEnd type="none" w="med" len="med"/>
            <a:tailEnd type="none" w="med" len="med"/>
          </a:ln>
        </p:spPr>
      </p:cxnSp>
      <p:pic>
        <p:nvPicPr>
          <p:cNvPr id="2" name="Picture 2">
            <a:extLst>
              <a:ext uri="{FF2B5EF4-FFF2-40B4-BE49-F238E27FC236}">
                <a16:creationId xmlns:a16="http://schemas.microsoft.com/office/drawing/2014/main" id="{D1BB2CB5-4367-84B1-39E5-C58C67EF1F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46432" flipV="1">
            <a:off x="10051509" y="5079128"/>
            <a:ext cx="418730" cy="618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2"/>
          <p:cNvPicPr preferRelativeResize="0"/>
          <p:nvPr/>
        </p:nvPicPr>
        <p:blipFill rotWithShape="1">
          <a:blip r:embed="rId3">
            <a:alphaModFix/>
          </a:blip>
          <a:srcRect/>
          <a:stretch/>
        </p:blipFill>
        <p:spPr>
          <a:xfrm>
            <a:off x="8872375" y="358075"/>
            <a:ext cx="3024300" cy="324450"/>
          </a:xfrm>
          <a:prstGeom prst="rect">
            <a:avLst/>
          </a:prstGeom>
          <a:noFill/>
          <a:ln>
            <a:noFill/>
          </a:ln>
        </p:spPr>
      </p:pic>
      <p:sp>
        <p:nvSpPr>
          <p:cNvPr id="232" name="Google Shape;232;p22"/>
          <p:cNvSpPr txBox="1"/>
          <p:nvPr/>
        </p:nvSpPr>
        <p:spPr>
          <a:xfrm>
            <a:off x="532050" y="1027225"/>
            <a:ext cx="11364600" cy="3693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chemeClr val="dk1"/>
              </a:buClr>
              <a:buSzPts val="1100"/>
              <a:buFont typeface="Arial"/>
              <a:buNone/>
            </a:pPr>
            <a:r>
              <a:rPr lang="en-US" sz="2400" b="1">
                <a:solidFill>
                  <a:schemeClr val="dk1"/>
                </a:solidFill>
                <a:latin typeface="Montserrat"/>
                <a:ea typeface="Montserrat"/>
                <a:cs typeface="Montserrat"/>
                <a:sym typeface="Montserrat"/>
              </a:rPr>
              <a:t>Honest Game’s One Page Profile</a:t>
            </a:r>
            <a:endParaRPr sz="2400" b="1">
              <a:solidFill>
                <a:schemeClr val="dk1"/>
              </a:solidFill>
              <a:latin typeface="Montserrat"/>
              <a:ea typeface="Montserrat"/>
              <a:cs typeface="Montserrat"/>
              <a:sym typeface="Montserrat"/>
            </a:endParaRPr>
          </a:p>
        </p:txBody>
      </p:sp>
      <p:sp>
        <p:nvSpPr>
          <p:cNvPr id="233" name="Google Shape;233;p22"/>
          <p:cNvSpPr txBox="1"/>
          <p:nvPr/>
        </p:nvSpPr>
        <p:spPr>
          <a:xfrm>
            <a:off x="9975925" y="4098525"/>
            <a:ext cx="1668600" cy="8002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300" b="1" dirty="0">
                <a:solidFill>
                  <a:schemeClr val="tx1"/>
                </a:solidFill>
                <a:latin typeface="Montserrat"/>
                <a:ea typeface="Montserrat"/>
                <a:cs typeface="Montserrat"/>
                <a:sym typeface="Montserrat"/>
              </a:rPr>
              <a:t>Scan to download the editable Honest Game</a:t>
            </a:r>
          </a:p>
          <a:p>
            <a:pPr marL="0" marR="0" lvl="0" indent="0" algn="ctr" rtl="0">
              <a:lnSpc>
                <a:spcPct val="100000"/>
              </a:lnSpc>
              <a:spcBef>
                <a:spcPts val="0"/>
              </a:spcBef>
              <a:spcAft>
                <a:spcPts val="0"/>
              </a:spcAft>
              <a:buClr>
                <a:schemeClr val="dk1"/>
              </a:buClr>
              <a:buSzPts val="1100"/>
              <a:buFont typeface="Arial"/>
              <a:buNone/>
            </a:pPr>
            <a:r>
              <a:rPr lang="en-US" sz="1300" b="1" dirty="0">
                <a:solidFill>
                  <a:schemeClr val="tx1"/>
                </a:solidFill>
                <a:latin typeface="Montserrat"/>
                <a:ea typeface="Montserrat"/>
                <a:cs typeface="Montserrat"/>
                <a:sym typeface="Montserrat"/>
              </a:rPr>
              <a:t>Profile Page</a:t>
            </a:r>
            <a:endParaRPr sz="1300" b="1" dirty="0">
              <a:solidFill>
                <a:schemeClr val="tx1"/>
              </a:solidFill>
              <a:latin typeface="Montserrat"/>
              <a:ea typeface="Montserrat"/>
              <a:cs typeface="Montserrat"/>
              <a:sym typeface="Montserrat"/>
            </a:endParaRPr>
          </a:p>
        </p:txBody>
      </p:sp>
      <p:sp>
        <p:nvSpPr>
          <p:cNvPr id="235" name="Google Shape;235;p22"/>
          <p:cNvSpPr txBox="1"/>
          <p:nvPr/>
        </p:nvSpPr>
        <p:spPr>
          <a:xfrm>
            <a:off x="376925" y="6331400"/>
            <a:ext cx="4349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888888"/>
                </a:solidFill>
                <a:latin typeface="Calibri"/>
                <a:ea typeface="Calibri"/>
                <a:cs typeface="Calibri"/>
                <a:sym typeface="Calibri"/>
              </a:rPr>
              <a:t>Ⓒ 2023 Honest Game Corporation </a:t>
            </a:r>
            <a:endParaRPr sz="1100">
              <a:solidFill>
                <a:srgbClr val="888888"/>
              </a:solidFill>
              <a:latin typeface="Calibri"/>
              <a:ea typeface="Calibri"/>
              <a:cs typeface="Calibri"/>
              <a:sym typeface="Calibri"/>
            </a:endParaRPr>
          </a:p>
          <a:p>
            <a:pPr marL="0" lvl="0" indent="0" algn="l" rtl="0">
              <a:spcBef>
                <a:spcPts val="0"/>
              </a:spcBef>
              <a:spcAft>
                <a:spcPts val="0"/>
              </a:spcAft>
              <a:buNone/>
            </a:pPr>
            <a:r>
              <a:rPr lang="en-US" sz="1100">
                <a:solidFill>
                  <a:srgbClr val="888888"/>
                </a:solidFill>
                <a:latin typeface="Calibri"/>
                <a:ea typeface="Calibri"/>
                <a:cs typeface="Calibri"/>
                <a:sym typeface="Calibri"/>
              </a:rPr>
              <a:t>All Rights Reserved.</a:t>
            </a:r>
            <a:endParaRPr sz="1100">
              <a:solidFill>
                <a:srgbClr val="888888"/>
              </a:solidFill>
              <a:latin typeface="Calibri"/>
              <a:ea typeface="Calibri"/>
              <a:cs typeface="Calibri"/>
              <a:sym typeface="Calibri"/>
            </a:endParaRPr>
          </a:p>
        </p:txBody>
      </p:sp>
      <p:sp>
        <p:nvSpPr>
          <p:cNvPr id="236" name="Google Shape;236;p22"/>
          <p:cNvSpPr txBox="1"/>
          <p:nvPr/>
        </p:nvSpPr>
        <p:spPr>
          <a:xfrm>
            <a:off x="455850" y="335650"/>
            <a:ext cx="77838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en-US" sz="2200">
                <a:solidFill>
                  <a:srgbClr val="242424"/>
                </a:solidFill>
                <a:latin typeface="Montserrat SemiBold"/>
                <a:ea typeface="Montserrat SemiBold"/>
                <a:cs typeface="Montserrat SemiBold"/>
                <a:sym typeface="Montserrat SemiBold"/>
              </a:rPr>
              <a:t>STUDENT-ATHLETE PROFILE</a:t>
            </a:r>
            <a:endParaRPr sz="2200">
              <a:solidFill>
                <a:srgbClr val="242424"/>
              </a:solidFill>
              <a:latin typeface="Montserrat SemiBold"/>
              <a:ea typeface="Montserrat SemiBold"/>
              <a:cs typeface="Montserrat SemiBold"/>
              <a:sym typeface="Montserrat SemiBold"/>
            </a:endParaRPr>
          </a:p>
        </p:txBody>
      </p:sp>
      <p:pic>
        <p:nvPicPr>
          <p:cNvPr id="237" name="Google Shape;237;p22"/>
          <p:cNvPicPr preferRelativeResize="0"/>
          <p:nvPr/>
        </p:nvPicPr>
        <p:blipFill>
          <a:blip r:embed="rId4">
            <a:alphaModFix/>
          </a:blip>
          <a:stretch>
            <a:fillRect/>
          </a:stretch>
        </p:blipFill>
        <p:spPr>
          <a:xfrm>
            <a:off x="3142575" y="1478025"/>
            <a:ext cx="6143555" cy="6039975"/>
          </a:xfrm>
          <a:prstGeom prst="rect">
            <a:avLst/>
          </a:prstGeom>
          <a:noFill/>
          <a:ln>
            <a:noFill/>
          </a:ln>
        </p:spPr>
      </p:pic>
      <p:pic>
        <p:nvPicPr>
          <p:cNvPr id="238" name="Google Shape;238;p22"/>
          <p:cNvPicPr preferRelativeResize="0"/>
          <p:nvPr/>
        </p:nvPicPr>
        <p:blipFill rotWithShape="1">
          <a:blip r:embed="rId5">
            <a:alphaModFix/>
          </a:blip>
          <a:srcRect l="38085" t="26864" r="37307" b="30112"/>
          <a:stretch/>
        </p:blipFill>
        <p:spPr>
          <a:xfrm>
            <a:off x="10244387" y="4867212"/>
            <a:ext cx="1178800" cy="1177716"/>
          </a:xfrm>
          <a:prstGeom prst="rect">
            <a:avLst/>
          </a:prstGeom>
          <a:noFill/>
          <a:ln>
            <a:noFill/>
          </a:ln>
        </p:spPr>
      </p:pic>
      <p:cxnSp>
        <p:nvCxnSpPr>
          <p:cNvPr id="239" name="Google Shape;239;p22"/>
          <p:cNvCxnSpPr/>
          <p:nvPr/>
        </p:nvCxnSpPr>
        <p:spPr>
          <a:xfrm rot="10800000" flipH="1">
            <a:off x="455850" y="771475"/>
            <a:ext cx="4116300" cy="900"/>
          </a:xfrm>
          <a:prstGeom prst="straightConnector1">
            <a:avLst/>
          </a:prstGeom>
          <a:noFill/>
          <a:ln w="38100" cap="flat" cmpd="sng">
            <a:solidFill>
              <a:srgbClr val="C5DA38"/>
            </a:solidFill>
            <a:prstDash val="solid"/>
            <a:round/>
            <a:headEnd type="none" w="med" len="med"/>
            <a:tailEnd type="none" w="med" len="med"/>
          </a:ln>
        </p:spPr>
      </p:cxnSp>
      <p:pic>
        <p:nvPicPr>
          <p:cNvPr id="2" name="Picture 2">
            <a:extLst>
              <a:ext uri="{FF2B5EF4-FFF2-40B4-BE49-F238E27FC236}">
                <a16:creationId xmlns:a16="http://schemas.microsoft.com/office/drawing/2014/main" id="{6A745F8D-210B-1DB1-9A63-7F63E8152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46432" flipV="1">
            <a:off x="9861154" y="4517512"/>
            <a:ext cx="418730" cy="61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56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753</Words>
  <Application>Microsoft Macintosh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Montserrat SemiBold</vt:lpstr>
      <vt:lpstr>Montserrat</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Barb Steffen</cp:lastModifiedBy>
  <cp:revision>2</cp:revision>
  <dcterms:modified xsi:type="dcterms:W3CDTF">2023-10-10T17:38:38Z</dcterms:modified>
</cp:coreProperties>
</file>